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80" r:id="rId2"/>
    <p:sldMasterId id="2147483695" r:id="rId3"/>
  </p:sldMasterIdLst>
  <p:notesMasterIdLst>
    <p:notesMasterId r:id="rId6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312"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x="16256000" cy="9144000"/>
  <p:notesSz cx="6858000" cy="9144000"/>
  <p:embeddedFontLst>
    <p:embeddedFont>
      <p:font typeface="Calibri" panose="020F0502020204030204" pitchFamily="34" charset="0"/>
      <p:regular r:id="rId62"/>
      <p:bold r:id="rId63"/>
      <p:italic r:id="rId64"/>
      <p:boldItalic r:id="rId65"/>
    </p:embeddedFont>
    <p:embeddedFont>
      <p:font typeface="Open Sans" panose="020B0606030504020204" pitchFamily="34" charset="0"/>
      <p:regular r:id="rId66"/>
      <p:bold r:id="rId67"/>
      <p:italic r:id="rId68"/>
      <p:boldItalic r:id="rId69"/>
    </p:embeddedFont>
    <p:embeddedFont>
      <p:font typeface="Oswald" panose="00000500000000000000" pitchFamily="2"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IlywSkz09IncJkYFw716yQ==" hashData="DSDVrt+KTyaUyEjj5agUvN1X18pLBuAdvHvO0JVSLRS/cq40bxGOPET2uUoXb9Q7fR4M+5EU7gFhogMVTRrQTA=="/>
  <p:extLst>
    <p:ext uri="{EFAFB233-063F-42B5-8137-9DF3F51BA10A}">
      <p15:sldGuideLst xmlns:p15="http://schemas.microsoft.com/office/powerpoint/2012/main">
        <p15:guide id="1" pos="5120">
          <p15:clr>
            <a:srgbClr val="A4A3A4"/>
          </p15:clr>
        </p15:guide>
        <p15:guide id="2" orient="horz" pos="2880">
          <p15:clr>
            <a:srgbClr val="A4A3A4"/>
          </p15:clr>
        </p15:guide>
        <p15:guide id="3" pos="9497">
          <p15:clr>
            <a:srgbClr val="A4A3A4"/>
          </p15:clr>
        </p15:guide>
        <p15:guide id="4" pos="9792">
          <p15:clr>
            <a:srgbClr val="A4A3A4"/>
          </p15:clr>
        </p15:guide>
        <p15:guide id="5" pos="879">
          <p15:clr>
            <a:srgbClr val="A4A3A4"/>
          </p15:clr>
        </p15:guide>
        <p15:guide id="6" pos="561">
          <p15:clr>
            <a:srgbClr val="A4A3A4"/>
          </p15:clr>
        </p15:guide>
        <p15:guide id="7" orient="horz" pos="5193">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gOWX4CMagDt8x6e9BfCSu6DbUWI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834" y="84"/>
      </p:cViewPr>
      <p:guideLst>
        <p:guide pos="5120"/>
        <p:guide orient="horz" pos="2880"/>
        <p:guide pos="9497"/>
        <p:guide pos="9792"/>
        <p:guide pos="879"/>
        <p:guide pos="561"/>
        <p:guide orient="horz" pos="519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5.fntdata"/><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3.fntdata"/><Relationship Id="rId69" Type="http://schemas.openxmlformats.org/officeDocument/2006/relationships/font" Target="fonts/font8.fntdata"/><Relationship Id="rId77" Type="http://schemas.microsoft.com/office/2018/10/relationships/authors" Target="authors.xml"/><Relationship Id="rId8" Type="http://schemas.openxmlformats.org/officeDocument/2006/relationships/slide" Target="slides/slide5.xml"/><Relationship Id="rId51" Type="http://schemas.openxmlformats.org/officeDocument/2006/relationships/slide" Target="slides/slide48.xml"/><Relationship Id="rId72"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4.fntdata"/><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 name="Google Shape;4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01" name="Google Shape;50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Jenkins is an automation build server with which you can automate software development related tasks such as building, testing, and deploying the software. It plays an important role in the industry when it comes to DevOps i.e. developing continuous integration and continuous delivery pipelines</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07" name="Google Shape;507;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Now, let us set up the Jenkins environment where we need to create the NodeJS project using Jenkinsfile for the build.</a:t>
            </a:r>
            <a:endParaRPr/>
          </a:p>
          <a:p>
            <a:pPr marL="0" lvl="0" indent="0" algn="l" rtl="0">
              <a:lnSpc>
                <a:spcPct val="100000"/>
              </a:lnSpc>
              <a:spcBef>
                <a:spcPts val="0"/>
              </a:spcBef>
              <a:spcAft>
                <a:spcPts val="0"/>
              </a:spcAft>
              <a:buClr>
                <a:schemeClr val="dk1"/>
              </a:buClr>
              <a:buSzPts val="1100"/>
              <a:buFont typeface="Arial"/>
              <a:buNone/>
            </a:pPr>
            <a:r>
              <a:rPr lang="en-US"/>
              <a:t>You must have Jenkins installed on your lab to create the Jenkins Pipeline Project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We’ll start by configuring for the Angular Web-Admin Project.</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24" name="Google Shape;524;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a new repository on your GitHub account. This will be used by Jenkins to sync the code in SCM.</a:t>
            </a:r>
            <a:endParaRPr/>
          </a:p>
        </p:txBody>
      </p:sp>
      <p:sp>
        <p:nvSpPr>
          <p:cNvPr id="532" name="Google Shape;5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Push the code on GitHub for the web-admin project.</a:t>
            </a:r>
            <a:endParaRPr/>
          </a:p>
        </p:txBody>
      </p:sp>
      <p:sp>
        <p:nvSpPr>
          <p:cNvPr id="542" name="Google Shape;542;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create a Jenkinsfile for Jenkins to build your project as a pipeline in Jenkins.</a:t>
            </a:r>
            <a:endParaRPr/>
          </a:p>
          <a:p>
            <a:pPr marL="0" lvl="0" indent="0" algn="l" rtl="0">
              <a:lnSpc>
                <a:spcPct val="100000"/>
              </a:lnSpc>
              <a:spcBef>
                <a:spcPts val="0"/>
              </a:spcBef>
              <a:spcAft>
                <a:spcPts val="0"/>
              </a:spcAft>
              <a:buSzPts val="1400"/>
              <a:buNone/>
            </a:pPr>
            <a:r>
              <a:rPr lang="en-US"/>
              <a:t>We will create it in the root directory of the project and push it to the GitHub so that Jenkins can use Jenkinsfile for the Pipeline.</a:t>
            </a:r>
            <a:endParaRPr/>
          </a:p>
        </p:txBody>
      </p:sp>
      <p:sp>
        <p:nvSpPr>
          <p:cNvPr id="551" name="Google Shape;551;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a new project in Jenkins of type Pipeline.</a:t>
            </a:r>
            <a:endParaRPr/>
          </a:p>
        </p:txBody>
      </p:sp>
      <p:sp>
        <p:nvSpPr>
          <p:cNvPr id="563" name="Google Shape;563;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Configure the Jenkins Pipeline Project by passing the GitHub repository URL.</a:t>
            </a:r>
            <a:endParaRPr/>
          </a:p>
        </p:txBody>
      </p:sp>
      <p:sp>
        <p:nvSpPr>
          <p:cNvPr id="573" name="Google Shape;573;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lt1"/>
                </a:solidFill>
                <a:latin typeface="Open Sans"/>
                <a:ea typeface="Open Sans"/>
                <a:cs typeface="Open Sans"/>
                <a:sym typeface="Open Sans"/>
              </a:rPr>
              <a:t>From the branch specifier, select the default branch </a:t>
            </a:r>
            <a:r>
              <a:rPr lang="en-US"/>
              <a:t>which is master.</a:t>
            </a:r>
            <a:endParaRPr/>
          </a:p>
          <a:p>
            <a:pPr marL="0" lvl="0" indent="0" algn="l" rtl="0">
              <a:lnSpc>
                <a:spcPct val="100000"/>
              </a:lnSpc>
              <a:spcBef>
                <a:spcPts val="0"/>
              </a:spcBef>
              <a:spcAft>
                <a:spcPts val="0"/>
              </a:spcAft>
              <a:buSzPts val="1400"/>
              <a:buNone/>
            </a:pPr>
            <a:r>
              <a:rPr lang="en-US"/>
              <a:t>The Script Path contains the Jenkinsfile, which is created in the root directory of our project.</a:t>
            </a:r>
            <a:endParaRPr/>
          </a:p>
        </p:txBody>
      </p:sp>
      <p:sp>
        <p:nvSpPr>
          <p:cNvPr id="583" name="Google Shape;583;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Optional Step</a:t>
            </a:r>
            <a:endParaRPr dirty="0"/>
          </a:p>
          <a:p>
            <a:pPr marL="0" lvl="0" indent="0" algn="l" rtl="0">
              <a:lnSpc>
                <a:spcPct val="100000"/>
              </a:lnSpc>
              <a:spcBef>
                <a:spcPts val="0"/>
              </a:spcBef>
              <a:spcAft>
                <a:spcPts val="0"/>
              </a:spcAft>
              <a:buSzPts val="1400"/>
              <a:buNone/>
            </a:pPr>
            <a:r>
              <a:rPr lang="en-US" dirty="0"/>
              <a:t>Configure GitHub trigger for </a:t>
            </a:r>
            <a:r>
              <a:rPr lang="en-US" dirty="0" err="1"/>
              <a:t>GITScm</a:t>
            </a:r>
            <a:r>
              <a:rPr lang="en-US" dirty="0"/>
              <a:t> Polling. This option will work when Jenkins is running with a proper URL instead of localhost</a:t>
            </a:r>
            <a:endParaRPr dirty="0"/>
          </a:p>
          <a:p>
            <a:pPr marL="0" lvl="0" indent="0" algn="l" rtl="0">
              <a:lnSpc>
                <a:spcPct val="100000"/>
              </a:lnSpc>
              <a:spcBef>
                <a:spcPts val="0"/>
              </a:spcBef>
              <a:spcAft>
                <a:spcPts val="0"/>
              </a:spcAft>
              <a:buSzPts val="1400"/>
              <a:buNone/>
            </a:pPr>
            <a:r>
              <a:rPr lang="en-US" dirty="0"/>
              <a:t>You can configure the same using ngrok.</a:t>
            </a:r>
            <a:endParaRPr dirty="0"/>
          </a:p>
        </p:txBody>
      </p:sp>
      <p:sp>
        <p:nvSpPr>
          <p:cNvPr id="598" name="Google Shape;59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Finally, click on Build Now and build your project</a:t>
            </a:r>
            <a:endParaRPr/>
          </a:p>
          <a:p>
            <a:pPr marL="0" lvl="0" indent="0" algn="l" rtl="0">
              <a:lnSpc>
                <a:spcPct val="100000"/>
              </a:lnSpc>
              <a:spcBef>
                <a:spcPts val="0"/>
              </a:spcBef>
              <a:spcAft>
                <a:spcPts val="0"/>
              </a:spcAft>
              <a:buSzPts val="1400"/>
              <a:buNone/>
            </a:pPr>
            <a:r>
              <a:rPr lang="en-US"/>
              <a:t>You will notice the stages appearing as we mentioned in the Jenkinsfile </a:t>
            </a:r>
            <a:endParaRPr/>
          </a:p>
          <a:p>
            <a:pPr marL="0" lvl="0" indent="0" algn="l" rtl="0">
              <a:lnSpc>
                <a:spcPct val="100000"/>
              </a:lnSpc>
              <a:spcBef>
                <a:spcPts val="0"/>
              </a:spcBef>
              <a:spcAft>
                <a:spcPts val="0"/>
              </a:spcAft>
              <a:buSzPts val="1400"/>
              <a:buNone/>
            </a:pPr>
            <a:r>
              <a:rPr lang="en-US"/>
              <a:t>Source &gt; Test &gt; Build</a:t>
            </a:r>
            <a:endParaRPr/>
          </a:p>
        </p:txBody>
      </p:sp>
      <p:sp>
        <p:nvSpPr>
          <p:cNvPr id="610" name="Google Shape;610;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Now, we can similarly set up Jenkins for the End-User Project</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21" name="Google Shape;62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a new repository on your GitHub account. This will be used by Jenkins to sync the code in SCM.</a:t>
            </a:r>
            <a:endParaRPr/>
          </a:p>
        </p:txBody>
      </p:sp>
      <p:sp>
        <p:nvSpPr>
          <p:cNvPr id="626" name="Google Shape;62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Push the code on GitHub for </a:t>
            </a:r>
            <a:r>
              <a:rPr lang="en-US" sz="1200">
                <a:solidFill>
                  <a:schemeClr val="lt1"/>
                </a:solidFill>
                <a:latin typeface="Open Sans"/>
                <a:ea typeface="Open Sans"/>
                <a:cs typeface="Open Sans"/>
                <a:sym typeface="Open Sans"/>
              </a:rPr>
              <a:t>the end-user project.</a:t>
            </a:r>
            <a:endParaRPr/>
          </a:p>
        </p:txBody>
      </p:sp>
      <p:sp>
        <p:nvSpPr>
          <p:cNvPr id="636" name="Google Shape;636;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create a Jenkinsfile for Jenkins to build your project as pipeline in Jenkins.</a:t>
            </a:r>
            <a:endParaRPr/>
          </a:p>
          <a:p>
            <a:pPr marL="0" lvl="0" indent="0" algn="l" rtl="0">
              <a:lnSpc>
                <a:spcPct val="100000"/>
              </a:lnSpc>
              <a:spcBef>
                <a:spcPts val="0"/>
              </a:spcBef>
              <a:spcAft>
                <a:spcPts val="0"/>
              </a:spcAft>
              <a:buSzPts val="1400"/>
              <a:buNone/>
            </a:pPr>
            <a:r>
              <a:rPr lang="en-US"/>
              <a:t>We will create it in the root directory of the project and push it to the GitHub so that Jenkins Project can use Jenkinsfile for Pipeline.</a:t>
            </a:r>
            <a:endParaRPr/>
          </a:p>
        </p:txBody>
      </p:sp>
      <p:sp>
        <p:nvSpPr>
          <p:cNvPr id="645" name="Google Shape;645;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Create a new project in Jenkins of type Pipeline.</a:t>
            </a:r>
            <a:endParaRPr/>
          </a:p>
        </p:txBody>
      </p:sp>
      <p:sp>
        <p:nvSpPr>
          <p:cNvPr id="657" name="Google Shape;657;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6" name="Google Shape;666;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Configure the Jenkins Pipeline Project by passing GitHub Repository URL.</a:t>
            </a:r>
            <a:endParaRPr/>
          </a:p>
        </p:txBody>
      </p:sp>
      <p:sp>
        <p:nvSpPr>
          <p:cNvPr id="667" name="Google Shape;667;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lt1"/>
                </a:solidFill>
                <a:latin typeface="Open Sans"/>
                <a:ea typeface="Open Sans"/>
                <a:cs typeface="Open Sans"/>
                <a:sym typeface="Open Sans"/>
              </a:rPr>
              <a:t>From the branch specifier, select the default branch </a:t>
            </a:r>
            <a:r>
              <a:rPr lang="en-US"/>
              <a:t>which is master.</a:t>
            </a:r>
            <a:endParaRPr/>
          </a:p>
          <a:p>
            <a:pPr marL="0" lvl="0" indent="0" algn="l" rtl="0">
              <a:lnSpc>
                <a:spcPct val="100000"/>
              </a:lnSpc>
              <a:spcBef>
                <a:spcPts val="0"/>
              </a:spcBef>
              <a:spcAft>
                <a:spcPts val="0"/>
              </a:spcAft>
              <a:buSzPts val="1400"/>
              <a:buNone/>
            </a:pPr>
            <a:r>
              <a:rPr lang="en-US"/>
              <a:t>Script Path contains the Jenkinsfile which is created in the root directory of our project.</a:t>
            </a:r>
            <a:endParaRPr/>
          </a:p>
        </p:txBody>
      </p:sp>
      <p:sp>
        <p:nvSpPr>
          <p:cNvPr id="677" name="Google Shape;677;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Google Shape;691;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Optional Step</a:t>
            </a:r>
            <a:endParaRPr dirty="0"/>
          </a:p>
          <a:p>
            <a:pPr marL="0" lvl="0" indent="0" algn="l" rtl="0">
              <a:lnSpc>
                <a:spcPct val="100000"/>
              </a:lnSpc>
              <a:spcBef>
                <a:spcPts val="0"/>
              </a:spcBef>
              <a:spcAft>
                <a:spcPts val="0"/>
              </a:spcAft>
              <a:buSzPts val="1400"/>
              <a:buNone/>
            </a:pPr>
            <a:r>
              <a:rPr lang="en-US" dirty="0"/>
              <a:t>Configure GitHub trigger for </a:t>
            </a:r>
            <a:r>
              <a:rPr lang="en-US" dirty="0" err="1"/>
              <a:t>GITScm</a:t>
            </a:r>
            <a:r>
              <a:rPr lang="en-US" dirty="0"/>
              <a:t> Polling. This option will work when Jenkins is running with a proper URL instead of localhost</a:t>
            </a:r>
            <a:endParaRPr dirty="0"/>
          </a:p>
          <a:p>
            <a:pPr marL="0" lvl="0" indent="0" algn="l" rtl="0">
              <a:lnSpc>
                <a:spcPct val="100000"/>
              </a:lnSpc>
              <a:spcBef>
                <a:spcPts val="0"/>
              </a:spcBef>
              <a:spcAft>
                <a:spcPts val="0"/>
              </a:spcAft>
              <a:buSzPts val="1400"/>
              <a:buNone/>
            </a:pPr>
            <a:r>
              <a:rPr lang="en-US" dirty="0"/>
              <a:t>You can configure the same using ngrok.</a:t>
            </a:r>
            <a:endParaRPr dirty="0"/>
          </a:p>
        </p:txBody>
      </p:sp>
      <p:sp>
        <p:nvSpPr>
          <p:cNvPr id="692" name="Google Shape;692;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Finally, click on Build Now and build your project</a:t>
            </a:r>
            <a:endParaRPr/>
          </a:p>
          <a:p>
            <a:pPr marL="0" lvl="0" indent="0" algn="l" rtl="0">
              <a:lnSpc>
                <a:spcPct val="100000"/>
              </a:lnSpc>
              <a:spcBef>
                <a:spcPts val="0"/>
              </a:spcBef>
              <a:spcAft>
                <a:spcPts val="0"/>
              </a:spcAft>
              <a:buSzPts val="1400"/>
              <a:buNone/>
            </a:pPr>
            <a:r>
              <a:rPr lang="en-US"/>
              <a:t>You will notice the stages appearing as we mentioned in the Jenkinsfile </a:t>
            </a:r>
            <a:endParaRPr/>
          </a:p>
          <a:p>
            <a:pPr marL="0" lvl="0" indent="0" algn="l" rtl="0">
              <a:lnSpc>
                <a:spcPct val="100000"/>
              </a:lnSpc>
              <a:spcBef>
                <a:spcPts val="0"/>
              </a:spcBef>
              <a:spcAft>
                <a:spcPts val="0"/>
              </a:spcAft>
              <a:buSzPts val="1400"/>
              <a:buNone/>
            </a:pPr>
            <a:r>
              <a:rPr lang="en-US"/>
              <a:t>Source &gt; Test &gt; Build</a:t>
            </a:r>
            <a:endParaRPr/>
          </a:p>
        </p:txBody>
      </p:sp>
      <p:sp>
        <p:nvSpPr>
          <p:cNvPr id="704" name="Google Shape;704;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For Angular NodeJS, let us write the Dockerfile which will build the image for our web-admin project</a:t>
            </a:r>
            <a:endParaRPr/>
          </a:p>
        </p:txBody>
      </p:sp>
      <p:sp>
        <p:nvSpPr>
          <p:cNvPr id="716" name="Google Shape;71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1" name="Google Shape;721;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Let us write the </a:t>
            </a:r>
            <a:r>
              <a:rPr lang="en-US" dirty="0" err="1"/>
              <a:t>Dockerfile</a:t>
            </a:r>
            <a:r>
              <a:rPr lang="en-US" dirty="0"/>
              <a:t> which will be used to </a:t>
            </a:r>
            <a:r>
              <a:rPr lang="en-US" dirty="0" err="1"/>
              <a:t>dockerize</a:t>
            </a:r>
            <a:r>
              <a:rPr lang="en-US" dirty="0"/>
              <a:t> our angular application with a NGINX server. </a:t>
            </a:r>
            <a:endParaRPr dirty="0"/>
          </a:p>
          <a:p>
            <a:pPr marL="0" lvl="0" indent="0" algn="l" rtl="0">
              <a:lnSpc>
                <a:spcPct val="100000"/>
              </a:lnSpc>
              <a:spcBef>
                <a:spcPts val="0"/>
              </a:spcBef>
              <a:spcAft>
                <a:spcPts val="0"/>
              </a:spcAft>
              <a:buClr>
                <a:schemeClr val="dk1"/>
              </a:buClr>
              <a:buSzPts val="1100"/>
              <a:buFont typeface="Arial"/>
              <a:buNone/>
            </a:pPr>
            <a:r>
              <a:rPr lang="en-US" dirty="0"/>
              <a:t>The </a:t>
            </a:r>
            <a:r>
              <a:rPr lang="en-US" dirty="0" err="1"/>
              <a:t>Dockerfile</a:t>
            </a:r>
            <a:r>
              <a:rPr lang="en-US" dirty="0"/>
              <a:t> is a multi-stage docker build with two stages:</a:t>
            </a:r>
            <a:endParaRPr dirty="0"/>
          </a:p>
          <a:p>
            <a:pPr marL="457200" lvl="0" indent="-317500" algn="l" rtl="0">
              <a:lnSpc>
                <a:spcPct val="100000"/>
              </a:lnSpc>
              <a:spcBef>
                <a:spcPts val="0"/>
              </a:spcBef>
              <a:spcAft>
                <a:spcPts val="0"/>
              </a:spcAft>
              <a:buSzPts val="1400"/>
              <a:buAutoNum type="arabicPeriod"/>
            </a:pPr>
            <a:r>
              <a:rPr lang="en-US" dirty="0"/>
              <a:t>Building the angular project into dist directory for production.</a:t>
            </a:r>
            <a:endParaRPr dirty="0"/>
          </a:p>
          <a:p>
            <a:pPr marL="457200" lvl="0" indent="-317500" algn="l" rtl="0">
              <a:lnSpc>
                <a:spcPct val="100000"/>
              </a:lnSpc>
              <a:spcBef>
                <a:spcPts val="0"/>
              </a:spcBef>
              <a:spcAft>
                <a:spcPts val="0"/>
              </a:spcAft>
              <a:buSzPts val="1400"/>
              <a:buAutoNum type="arabicPeriod"/>
            </a:pPr>
            <a:r>
              <a:rPr lang="en-US" dirty="0"/>
              <a:t>Serving the application using a NGINX web server on port 80.</a:t>
            </a:r>
            <a:endParaRPr dirty="0"/>
          </a:p>
          <a:p>
            <a:pPr marL="0" lvl="0" indent="0" algn="l" rtl="0">
              <a:lnSpc>
                <a:spcPct val="100000"/>
              </a:lnSpc>
              <a:spcBef>
                <a:spcPts val="0"/>
              </a:spcBef>
              <a:spcAft>
                <a:spcPts val="0"/>
              </a:spcAft>
              <a:buSzPts val="1400"/>
              <a:buNone/>
            </a:pPr>
            <a:endParaRPr dirty="0"/>
          </a:p>
        </p:txBody>
      </p:sp>
      <p:sp>
        <p:nvSpPr>
          <p:cNvPr id="722" name="Google Shape;722;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Google Shape;736;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in the already created Jenkinsfile, let us add the stages for containerizing the Angular web admin i.e. building and running the container finally</a:t>
            </a:r>
            <a:endParaRPr/>
          </a:p>
          <a:p>
            <a:pPr marL="0" lvl="0" indent="0" algn="l" rtl="0">
              <a:lnSpc>
                <a:spcPct val="100000"/>
              </a:lnSpc>
              <a:spcBef>
                <a:spcPts val="0"/>
              </a:spcBef>
              <a:spcAft>
                <a:spcPts val="0"/>
              </a:spcAft>
              <a:buSzPts val="1400"/>
              <a:buNone/>
            </a:pPr>
            <a:r>
              <a:rPr lang="en-US"/>
              <a:t>We will create it in the root directory of the project and push it to the GitHub so that the Jenkins Project can use Jenkinsfile and Dockerfile.</a:t>
            </a:r>
            <a:endParaRPr/>
          </a:p>
        </p:txBody>
      </p:sp>
      <p:sp>
        <p:nvSpPr>
          <p:cNvPr id="737" name="Google Shape;737;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click on Build Now and build your project</a:t>
            </a:r>
            <a:endParaRPr/>
          </a:p>
          <a:p>
            <a:pPr marL="0" lvl="0" indent="0" algn="l" rtl="0">
              <a:lnSpc>
                <a:spcPct val="100000"/>
              </a:lnSpc>
              <a:spcBef>
                <a:spcPts val="0"/>
              </a:spcBef>
              <a:spcAft>
                <a:spcPts val="0"/>
              </a:spcAft>
              <a:buSzPts val="1400"/>
              <a:buNone/>
            </a:pPr>
            <a:r>
              <a:rPr lang="en-US"/>
              <a:t>You will notice the stages appearing as we mentioned in the Jenkinsfile </a:t>
            </a:r>
            <a:endParaRPr/>
          </a:p>
          <a:p>
            <a:pPr marL="0" lvl="0" indent="0" algn="l" rtl="0">
              <a:lnSpc>
                <a:spcPct val="100000"/>
              </a:lnSpc>
              <a:spcBef>
                <a:spcPts val="0"/>
              </a:spcBef>
              <a:spcAft>
                <a:spcPts val="0"/>
              </a:spcAft>
              <a:buSzPts val="1400"/>
              <a:buNone/>
            </a:pPr>
            <a:r>
              <a:rPr lang="en-US"/>
              <a:t>Source &gt; Test &gt; Build &gt; Containerize &gt; Deploy</a:t>
            </a:r>
            <a:endParaRPr/>
          </a:p>
        </p:txBody>
      </p:sp>
      <p:sp>
        <p:nvSpPr>
          <p:cNvPr id="749" name="Google Shape;749;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check the status of the your running container by docker ps –a, which is a command to validate the Jenkins build.</a:t>
            </a:r>
            <a:endParaRPr/>
          </a:p>
        </p:txBody>
      </p:sp>
      <p:sp>
        <p:nvSpPr>
          <p:cNvPr id="761" name="Google Shape;761;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9" name="Google Shape;769;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4400"/>
              <a:buNone/>
            </a:pPr>
            <a:r>
              <a:rPr lang="en-US" sz="1200">
                <a:latin typeface="Open Sans"/>
                <a:ea typeface="Open Sans"/>
                <a:cs typeface="Open Sans"/>
                <a:sym typeface="Open Sans"/>
              </a:rPr>
              <a:t>The web-admin project is up and running in a docker container.</a:t>
            </a:r>
            <a:endParaRPr/>
          </a:p>
        </p:txBody>
      </p:sp>
      <p:sp>
        <p:nvSpPr>
          <p:cNvPr id="770" name="Google Shape;770;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8908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For Angular NodeJS, let us write the Dockerfile which will build the image for our End-User Project.</a:t>
            </a:r>
            <a:endParaRPr/>
          </a:p>
        </p:txBody>
      </p:sp>
      <p:sp>
        <p:nvSpPr>
          <p:cNvPr id="778" name="Google Shape;778;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Let us write the </a:t>
            </a:r>
            <a:r>
              <a:rPr lang="en-US" dirty="0" err="1"/>
              <a:t>Dockerfile</a:t>
            </a:r>
            <a:r>
              <a:rPr lang="en-US" dirty="0"/>
              <a:t> which will be used to </a:t>
            </a:r>
            <a:r>
              <a:rPr lang="en-US" dirty="0" err="1"/>
              <a:t>dockerize</a:t>
            </a:r>
            <a:r>
              <a:rPr lang="en-US" dirty="0"/>
              <a:t> our angular application with a NGINX server. </a:t>
            </a:r>
            <a:endParaRPr dirty="0"/>
          </a:p>
          <a:p>
            <a:pPr marL="0" lvl="0" indent="0" algn="l" rtl="0">
              <a:lnSpc>
                <a:spcPct val="100000"/>
              </a:lnSpc>
              <a:spcBef>
                <a:spcPts val="0"/>
              </a:spcBef>
              <a:spcAft>
                <a:spcPts val="0"/>
              </a:spcAft>
              <a:buSzPts val="1100"/>
              <a:buNone/>
            </a:pPr>
            <a:r>
              <a:rPr lang="en-US" dirty="0"/>
              <a:t>The </a:t>
            </a:r>
            <a:r>
              <a:rPr lang="en-US" dirty="0" err="1"/>
              <a:t>Dockerfile</a:t>
            </a:r>
            <a:r>
              <a:rPr lang="en-US" dirty="0"/>
              <a:t> is a multi-stage docker build with two stages:</a:t>
            </a:r>
            <a:endParaRPr dirty="0"/>
          </a:p>
          <a:p>
            <a:pPr marL="457200" lvl="0" indent="-317500" algn="l" rtl="0">
              <a:lnSpc>
                <a:spcPct val="100000"/>
              </a:lnSpc>
              <a:spcBef>
                <a:spcPts val="0"/>
              </a:spcBef>
              <a:spcAft>
                <a:spcPts val="0"/>
              </a:spcAft>
              <a:buSzPts val="1400"/>
              <a:buAutoNum type="arabicPeriod"/>
            </a:pPr>
            <a:r>
              <a:rPr lang="en-US" dirty="0"/>
              <a:t>Building the angular project into dist directory for production.</a:t>
            </a:r>
            <a:endParaRPr dirty="0"/>
          </a:p>
          <a:p>
            <a:pPr marL="457200" lvl="0" indent="-317500" algn="l" rtl="0">
              <a:lnSpc>
                <a:spcPct val="100000"/>
              </a:lnSpc>
              <a:spcBef>
                <a:spcPts val="0"/>
              </a:spcBef>
              <a:spcAft>
                <a:spcPts val="0"/>
              </a:spcAft>
              <a:buSzPts val="1400"/>
              <a:buAutoNum type="arabicPeriod"/>
            </a:pPr>
            <a:r>
              <a:rPr lang="en-US" dirty="0"/>
              <a:t>Serving the application using a NGINX web server on port 80.</a:t>
            </a:r>
            <a:endParaRPr dirty="0"/>
          </a:p>
          <a:p>
            <a:pPr marL="0" lvl="0" indent="0" algn="l" rtl="0">
              <a:lnSpc>
                <a:spcPct val="100000"/>
              </a:lnSpc>
              <a:spcBef>
                <a:spcPts val="0"/>
              </a:spcBef>
              <a:spcAft>
                <a:spcPts val="0"/>
              </a:spcAft>
              <a:buSzPts val="1400"/>
              <a:buNone/>
            </a:pPr>
            <a:endParaRPr dirty="0"/>
          </a:p>
        </p:txBody>
      </p:sp>
      <p:sp>
        <p:nvSpPr>
          <p:cNvPr id="784" name="Google Shape;784;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in the already created Jenkinsfile, let us add the stages for containerizing the Angular Web Admin i.e. building and running the container finally</a:t>
            </a:r>
            <a:endParaRPr/>
          </a:p>
          <a:p>
            <a:pPr marL="0" lvl="0" indent="0" algn="l" rtl="0">
              <a:lnSpc>
                <a:spcPct val="100000"/>
              </a:lnSpc>
              <a:spcBef>
                <a:spcPts val="0"/>
              </a:spcBef>
              <a:spcAft>
                <a:spcPts val="0"/>
              </a:spcAft>
              <a:buSzPts val="1400"/>
              <a:buNone/>
            </a:pPr>
            <a:r>
              <a:rPr lang="en-US"/>
              <a:t>We will create it in the root directory of the project and push it to the GitHub so that Jenkins Project can use Jenkinsfile and Dockerfile</a:t>
            </a:r>
            <a:endParaRPr/>
          </a:p>
        </p:txBody>
      </p:sp>
      <p:sp>
        <p:nvSpPr>
          <p:cNvPr id="799" name="Google Shape;799;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click on Build Now and build your project</a:t>
            </a:r>
            <a:endParaRPr/>
          </a:p>
          <a:p>
            <a:pPr marL="0" lvl="0" indent="0" algn="l" rtl="0">
              <a:lnSpc>
                <a:spcPct val="100000"/>
              </a:lnSpc>
              <a:spcBef>
                <a:spcPts val="0"/>
              </a:spcBef>
              <a:spcAft>
                <a:spcPts val="0"/>
              </a:spcAft>
              <a:buSzPts val="1400"/>
              <a:buNone/>
            </a:pPr>
            <a:r>
              <a:rPr lang="en-US"/>
              <a:t>You will notice the stages appearing as we mentioned in the Jenkinsfile </a:t>
            </a:r>
            <a:endParaRPr/>
          </a:p>
          <a:p>
            <a:pPr marL="0" lvl="0" indent="0" algn="l" rtl="0">
              <a:lnSpc>
                <a:spcPct val="100000"/>
              </a:lnSpc>
              <a:spcBef>
                <a:spcPts val="0"/>
              </a:spcBef>
              <a:spcAft>
                <a:spcPts val="0"/>
              </a:spcAft>
              <a:buSzPts val="1400"/>
              <a:buNone/>
            </a:pPr>
            <a:r>
              <a:rPr lang="en-US"/>
              <a:t>Source &gt; Test &gt; Build &gt; Containerize &gt; Deploy</a:t>
            </a:r>
            <a:endParaRPr/>
          </a:p>
        </p:txBody>
      </p:sp>
      <p:sp>
        <p:nvSpPr>
          <p:cNvPr id="811" name="Google Shape;811;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check the status of the your running container by docker ps - a command to validate the Jenkins build </a:t>
            </a:r>
            <a:endParaRPr/>
          </a:p>
        </p:txBody>
      </p:sp>
      <p:sp>
        <p:nvSpPr>
          <p:cNvPr id="823" name="Google Shape;823;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4400"/>
              <a:buNone/>
            </a:pPr>
            <a:r>
              <a:rPr lang="en-US" sz="1200">
                <a:latin typeface="Open Sans"/>
                <a:ea typeface="Open Sans"/>
                <a:cs typeface="Open Sans"/>
                <a:sym typeface="Open Sans"/>
              </a:rPr>
              <a:t>The End-user web project is up and running in a docker container.</a:t>
            </a:r>
            <a:endParaRPr/>
          </a:p>
        </p:txBody>
      </p:sp>
      <p:sp>
        <p:nvSpPr>
          <p:cNvPr id="832" name="Google Shape;832;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0" name="Google Shape;840;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2" name="Google Shape;852;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2" name="Google Shape;922;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6" name="Google Shape;966;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2" name="Google Shape;972;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99"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7" name="Google Shape;17;p99"/>
          <p:cNvSpPr txBox="1">
            <a:spLocks noGrp="1"/>
          </p:cNvSpPr>
          <p:nvPr>
            <p:ph type="body" idx="1"/>
          </p:nvPr>
        </p:nvSpPr>
        <p:spPr>
          <a:xfrm>
            <a:off x="8800036"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1"/>
        <p:cNvGrpSpPr/>
        <p:nvPr/>
      </p:nvGrpSpPr>
      <p:grpSpPr>
        <a:xfrm>
          <a:off x="0" y="0"/>
          <a:ext cx="0" cy="0"/>
          <a:chOff x="0" y="0"/>
          <a:chExt cx="0" cy="0"/>
        </a:xfrm>
      </p:grpSpPr>
      <p:pic>
        <p:nvPicPr>
          <p:cNvPr id="62" name="Google Shape;62;p10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3" name="Google Shape;63;p108" descr="A picture containing text&#10;&#10;Description automatically generated"/>
          <p:cNvPicPr preferRelativeResize="0"/>
          <p:nvPr/>
        </p:nvPicPr>
        <p:blipFill rotWithShape="1">
          <a:blip r:embed="rId3">
            <a:alphaModFix/>
          </a:blip>
          <a:srcRect l="73791"/>
          <a:stretch/>
        </p:blipFill>
        <p:spPr>
          <a:xfrm>
            <a:off x="11995484" y="0"/>
            <a:ext cx="4260515" cy="9144000"/>
          </a:xfrm>
          <a:prstGeom prst="rect">
            <a:avLst/>
          </a:prstGeom>
          <a:noFill/>
          <a:ln>
            <a:noFill/>
          </a:ln>
        </p:spPr>
      </p:pic>
      <p:sp>
        <p:nvSpPr>
          <p:cNvPr id="64" name="Google Shape;64;p108"/>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a:t>
            </a:r>
            <a:r>
              <a:rPr lang="en-US" sz="2800" b="1" i="0" u="none" strike="noStrike" cap="none">
                <a:solidFill>
                  <a:srgbClr val="3F3F3F"/>
                </a:solidFill>
                <a:latin typeface="Arial"/>
                <a:ea typeface="Arial"/>
                <a:cs typeface="Arial"/>
                <a:sym typeface="Arial"/>
              </a:rPr>
              <a:t>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Before the Next Class">
  <p:cSld name="2_Before the Next Class">
    <p:spTree>
      <p:nvGrpSpPr>
        <p:cNvPr id="1" name="Shape 65"/>
        <p:cNvGrpSpPr/>
        <p:nvPr/>
      </p:nvGrpSpPr>
      <p:grpSpPr>
        <a:xfrm>
          <a:off x="0" y="0"/>
          <a:ext cx="0" cy="0"/>
          <a:chOff x="0" y="0"/>
          <a:chExt cx="0" cy="0"/>
        </a:xfrm>
      </p:grpSpPr>
      <p:pic>
        <p:nvPicPr>
          <p:cNvPr id="66" name="Google Shape;66;p111"/>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67" name="Google Shape;67;p111"/>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68" name="Google Shape;68;p111"/>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11"/>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0" name="Google Shape;70;p111"/>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
        <p:nvSpPr>
          <p:cNvPr id="71" name="Google Shape;71;p111"/>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at's Next?">
  <p:cSld name="What's Next?">
    <p:spTree>
      <p:nvGrpSpPr>
        <p:cNvPr id="1" name="Shape 72"/>
        <p:cNvGrpSpPr/>
        <p:nvPr/>
      </p:nvGrpSpPr>
      <p:grpSpPr>
        <a:xfrm>
          <a:off x="0" y="0"/>
          <a:ext cx="0" cy="0"/>
          <a:chOff x="0" y="0"/>
          <a:chExt cx="0" cy="0"/>
        </a:xfrm>
      </p:grpSpPr>
      <p:pic>
        <p:nvPicPr>
          <p:cNvPr id="73" name="Google Shape;73;p112"/>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74" name="Google Shape;74;p112"/>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75" name="Google Shape;75;p112"/>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6" name="Google Shape;76;p112"/>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12"/>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8" name="Google Shape;78;p112"/>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79"/>
        <p:cNvGrpSpPr/>
        <p:nvPr/>
      </p:nvGrpSpPr>
      <p:grpSpPr>
        <a:xfrm>
          <a:off x="0" y="0"/>
          <a:ext cx="0" cy="0"/>
          <a:chOff x="0" y="0"/>
          <a:chExt cx="0" cy="0"/>
        </a:xfrm>
      </p:grpSpPr>
      <p:pic>
        <p:nvPicPr>
          <p:cNvPr id="80" name="Google Shape;80;p116"/>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81" name="Google Shape;81;p116"/>
          <p:cNvSpPr txBox="1">
            <a:spLocks noGrp="1"/>
          </p:cNvSpPr>
          <p:nvPr>
            <p:ph type="body" idx="1"/>
          </p:nvPr>
        </p:nvSpPr>
        <p:spPr>
          <a:xfrm>
            <a:off x="241300" y="4111755"/>
            <a:ext cx="1601469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Clr>
                <a:srgbClr val="3F3F3F"/>
              </a:buClr>
              <a:buSzPts val="2800"/>
              <a:buNone/>
              <a:defRPr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82"/>
        <p:cNvGrpSpPr/>
        <p:nvPr/>
      </p:nvGrpSpPr>
      <p:grpSpPr>
        <a:xfrm>
          <a:off x="0" y="0"/>
          <a:ext cx="0" cy="0"/>
          <a:chOff x="0" y="0"/>
          <a:chExt cx="0" cy="0"/>
        </a:xfrm>
      </p:grpSpPr>
      <p:pic>
        <p:nvPicPr>
          <p:cNvPr id="83" name="Google Shape;83;p117"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84" name="Google Shape;84;p117"/>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Open Sans"/>
              <a:ea typeface="Open Sans"/>
              <a:cs typeface="Open Sans"/>
              <a:sym typeface="Open Sans"/>
            </a:endParaRPr>
          </a:p>
        </p:txBody>
      </p:sp>
      <p:sp>
        <p:nvSpPr>
          <p:cNvPr id="85" name="Google Shape;85;p117"/>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117"/>
          <p:cNvSpPr/>
          <p:nvPr/>
        </p:nvSpPr>
        <p:spPr>
          <a:xfrm>
            <a:off x="700325" y="1995300"/>
            <a:ext cx="14948700" cy="5536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 name="Google Shape;87;p117"/>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88"/>
        <p:cNvGrpSpPr/>
        <p:nvPr/>
      </p:nvGrpSpPr>
      <p:grpSpPr>
        <a:xfrm>
          <a:off x="0" y="0"/>
          <a:ext cx="0" cy="0"/>
          <a:chOff x="0" y="0"/>
          <a:chExt cx="0" cy="0"/>
        </a:xfrm>
      </p:grpSpPr>
      <p:grpSp>
        <p:nvGrpSpPr>
          <p:cNvPr id="89" name="Google Shape;89;p118"/>
          <p:cNvGrpSpPr/>
          <p:nvPr/>
        </p:nvGrpSpPr>
        <p:grpSpPr>
          <a:xfrm>
            <a:off x="0" y="0"/>
            <a:ext cx="16256000" cy="9144003"/>
            <a:chOff x="0" y="0"/>
            <a:chExt cx="16256000" cy="9144003"/>
          </a:xfrm>
        </p:grpSpPr>
        <p:pic>
          <p:nvPicPr>
            <p:cNvPr id="90" name="Google Shape;90;p118"/>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91" name="Google Shape;91;p118"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92" name="Google Shape;92;p118"/>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Open Sans"/>
              <a:ea typeface="Open Sans"/>
              <a:cs typeface="Open Sans"/>
              <a:sym typeface="Open Sans"/>
            </a:endParaRPr>
          </a:p>
        </p:txBody>
      </p:sp>
      <p:sp>
        <p:nvSpPr>
          <p:cNvPr id="93" name="Google Shape;93;p118"/>
          <p:cNvSpPr/>
          <p:nvPr/>
        </p:nvSpPr>
        <p:spPr>
          <a:xfrm rot="5400000">
            <a:off x="12490075" y="4514050"/>
            <a:ext cx="6974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pen Sans"/>
                <a:ea typeface="Open Sans"/>
                <a:cs typeface="Open Sans"/>
                <a:sym typeface="Open Sans"/>
              </a:rPr>
              <a:t>COURSE-END PROJECT</a:t>
            </a:r>
            <a:endParaRPr sz="1400" b="0" i="0" u="none" strike="noStrike" cap="none">
              <a:solidFill>
                <a:srgbClr val="F9CB9C"/>
              </a:solidFill>
              <a:latin typeface="Open Sans"/>
              <a:ea typeface="Open Sans"/>
              <a:cs typeface="Open Sans"/>
              <a:sym typeface="Open Sans"/>
            </a:endParaRPr>
          </a:p>
        </p:txBody>
      </p:sp>
      <p:sp>
        <p:nvSpPr>
          <p:cNvPr id="94" name="Google Shape;94;p118"/>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5" name="Google Shape;95;p118"/>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 name="Google Shape;96;p118"/>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97"/>
        <p:cNvGrpSpPr/>
        <p:nvPr/>
      </p:nvGrpSpPr>
      <p:grpSpPr>
        <a:xfrm>
          <a:off x="0" y="0"/>
          <a:ext cx="0" cy="0"/>
          <a:chOff x="0" y="0"/>
          <a:chExt cx="0" cy="0"/>
        </a:xfrm>
      </p:grpSpPr>
      <p:pic>
        <p:nvPicPr>
          <p:cNvPr id="98" name="Google Shape;98;p119"/>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99" name="Google Shape;99;p119"/>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00" name="Google Shape;100;p119"/>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119"/>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1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3" name="Google Shape;103;p11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4" name="Google Shape;104;p11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05" name="Google Shape;105;p11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06" name="Google Shape;106;p119"/>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119"/>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19"/>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19"/>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110"/>
        <p:cNvGrpSpPr/>
        <p:nvPr/>
      </p:nvGrpSpPr>
      <p:grpSpPr>
        <a:xfrm>
          <a:off x="0" y="0"/>
          <a:ext cx="0" cy="0"/>
          <a:chOff x="0" y="0"/>
          <a:chExt cx="0" cy="0"/>
        </a:xfrm>
      </p:grpSpPr>
      <p:pic>
        <p:nvPicPr>
          <p:cNvPr id="111" name="Google Shape;111;p120"/>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12" name="Google Shape;112;p120"/>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113" name="Google Shape;113;p120"/>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120"/>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20"/>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6" name="Google Shape;116;p12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17" name="Google Shape;117;p12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8" name="Google Shape;118;p120"/>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19" name="Google Shape;119;p120"/>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20" name="Google Shape;120;p120"/>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120"/>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120"/>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20"/>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20"/>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20"/>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26"/>
        <p:cNvGrpSpPr/>
        <p:nvPr/>
      </p:nvGrpSpPr>
      <p:grpSpPr>
        <a:xfrm>
          <a:off x="0" y="0"/>
          <a:ext cx="0" cy="0"/>
          <a:chOff x="0" y="0"/>
          <a:chExt cx="0" cy="0"/>
        </a:xfrm>
      </p:grpSpPr>
      <p:pic>
        <p:nvPicPr>
          <p:cNvPr id="127" name="Google Shape;127;p121"/>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28" name="Google Shape;128;p121"/>
          <p:cNvSpPr txBox="1"/>
          <p:nvPr/>
        </p:nvSpPr>
        <p:spPr>
          <a:xfrm>
            <a:off x="1073501" y="7190611"/>
            <a:ext cx="3101700" cy="41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129" name="Google Shape;129;p121"/>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0" name="Google Shape;130;p121"/>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21"/>
          <p:cNvSpPr txBox="1">
            <a:spLocks noGrp="1"/>
          </p:cNvSpPr>
          <p:nvPr>
            <p:ph type="body" idx="2"/>
          </p:nvPr>
        </p:nvSpPr>
        <p:spPr>
          <a:xfrm>
            <a:off x="3933646" y="7228935"/>
            <a:ext cx="9043500" cy="3618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2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3" name="Google Shape;133;p12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4" name="Google Shape;134;p12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35" name="Google Shape;135;p12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36" name="Google Shape;136;p121"/>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21"/>
          <p:cNvSpPr txBox="1">
            <a:spLocks noGrp="1"/>
          </p:cNvSpPr>
          <p:nvPr>
            <p:ph type="body" idx="4"/>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21"/>
          <p:cNvSpPr txBox="1">
            <a:spLocks noGrp="1"/>
          </p:cNvSpPr>
          <p:nvPr>
            <p:ph type="body" idx="5"/>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21"/>
          <p:cNvSpPr txBox="1">
            <a:spLocks noGrp="1"/>
          </p:cNvSpPr>
          <p:nvPr>
            <p:ph type="body" idx="6"/>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21"/>
          <p:cNvSpPr txBox="1">
            <a:spLocks noGrp="1"/>
          </p:cNvSpPr>
          <p:nvPr>
            <p:ph type="body" idx="7"/>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21"/>
          <p:cNvSpPr txBox="1">
            <a:spLocks noGrp="1"/>
          </p:cNvSpPr>
          <p:nvPr>
            <p:ph type="body" idx="8"/>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cenario ">
  <p:cSld name="Scenario ">
    <p:spTree>
      <p:nvGrpSpPr>
        <p:cNvPr id="1" name="Shape 142"/>
        <p:cNvGrpSpPr/>
        <p:nvPr/>
      </p:nvGrpSpPr>
      <p:grpSpPr>
        <a:xfrm>
          <a:off x="0" y="0"/>
          <a:ext cx="0" cy="0"/>
          <a:chOff x="0" y="0"/>
          <a:chExt cx="0" cy="0"/>
        </a:xfrm>
      </p:grpSpPr>
      <p:pic>
        <p:nvPicPr>
          <p:cNvPr id="143" name="Google Shape;143;p122"/>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144" name="Google Shape;144;p122"/>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22"/>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146" name="Google Shape;146;p122"/>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7" name="Google Shape;147;p122"/>
          <p:cNvPicPr preferRelativeResize="0"/>
          <p:nvPr/>
        </p:nvPicPr>
        <p:blipFill rotWithShape="1">
          <a:blip r:embed="rId3">
            <a:alphaModFix/>
          </a:blip>
          <a:srcRect t="6807" b="6798"/>
          <a:stretch/>
        </p:blipFill>
        <p:spPr>
          <a:xfrm>
            <a:off x="2842623" y="804671"/>
            <a:ext cx="11704610" cy="910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8"/>
        <p:cNvGrpSpPr/>
        <p:nvPr/>
      </p:nvGrpSpPr>
      <p:grpSpPr>
        <a:xfrm>
          <a:off x="0" y="0"/>
          <a:ext cx="0" cy="0"/>
          <a:chOff x="0" y="0"/>
          <a:chExt cx="0" cy="0"/>
        </a:xfrm>
      </p:grpSpPr>
      <p:pic>
        <p:nvPicPr>
          <p:cNvPr id="19" name="Google Shape;19;p100"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20" name="Google Shape;20;p100"/>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48"/>
        <p:cNvGrpSpPr/>
        <p:nvPr/>
      </p:nvGrpSpPr>
      <p:grpSpPr>
        <a:xfrm>
          <a:off x="0" y="0"/>
          <a:ext cx="0" cy="0"/>
          <a:chOff x="0" y="0"/>
          <a:chExt cx="0" cy="0"/>
        </a:xfrm>
      </p:grpSpPr>
      <p:pic>
        <p:nvPicPr>
          <p:cNvPr id="149" name="Google Shape;149;p123"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50" name="Google Shape;150;p123"/>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151" name="Google Shape;151;p123"/>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23"/>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123"/>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23"/>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5" name="Google Shape;155;p123"/>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156"/>
        <p:cNvGrpSpPr/>
        <p:nvPr/>
      </p:nvGrpSpPr>
      <p:grpSpPr>
        <a:xfrm>
          <a:off x="0" y="0"/>
          <a:ext cx="0" cy="0"/>
          <a:chOff x="0" y="0"/>
          <a:chExt cx="0" cy="0"/>
        </a:xfrm>
      </p:grpSpPr>
      <p:pic>
        <p:nvPicPr>
          <p:cNvPr id="157" name="Google Shape;157;p124"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58" name="Google Shape;158;p12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9" name="Google Shape;159;p124"/>
          <p:cNvPicPr preferRelativeResize="0"/>
          <p:nvPr/>
        </p:nvPicPr>
        <p:blipFill rotWithShape="1">
          <a:blip r:embed="rId3">
            <a:alphaModFix/>
          </a:blip>
          <a:srcRect/>
          <a:stretch/>
        </p:blipFill>
        <p:spPr>
          <a:xfrm>
            <a:off x="671250" y="2186163"/>
            <a:ext cx="5689924" cy="4771676"/>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arning Objectives">
  <p:cSld name="1_Learning Objectives">
    <p:spTree>
      <p:nvGrpSpPr>
        <p:cNvPr id="1" name="Shape 160"/>
        <p:cNvGrpSpPr/>
        <p:nvPr/>
      </p:nvGrpSpPr>
      <p:grpSpPr>
        <a:xfrm>
          <a:off x="0" y="0"/>
          <a:ext cx="0" cy="0"/>
          <a:chOff x="0" y="0"/>
          <a:chExt cx="0" cy="0"/>
        </a:xfrm>
      </p:grpSpPr>
      <p:pic>
        <p:nvPicPr>
          <p:cNvPr id="161" name="Google Shape;161;p125"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2" name="Google Shape;162;p125"/>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3" name="Google Shape;163;p125"/>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164" name="Google Shape;164;p125"/>
          <p:cNvSpPr txBox="1">
            <a:spLocks noGrp="1"/>
          </p:cNvSpPr>
          <p:nvPr>
            <p:ph type="body" idx="1"/>
          </p:nvPr>
        </p:nvSpPr>
        <p:spPr>
          <a:xfrm>
            <a:off x="1470660" y="2514932"/>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125"/>
          <p:cNvSpPr txBox="1">
            <a:spLocks noGrp="1"/>
          </p:cNvSpPr>
          <p:nvPr>
            <p:ph type="body" idx="2"/>
          </p:nvPr>
        </p:nvSpPr>
        <p:spPr>
          <a:xfrm>
            <a:off x="1470660" y="3688275"/>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25"/>
          <p:cNvSpPr txBox="1">
            <a:spLocks noGrp="1"/>
          </p:cNvSpPr>
          <p:nvPr>
            <p:ph type="body" idx="3"/>
          </p:nvPr>
        </p:nvSpPr>
        <p:spPr>
          <a:xfrm>
            <a:off x="1470660" y="486161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125"/>
          <p:cNvSpPr txBox="1">
            <a:spLocks noGrp="1"/>
          </p:cNvSpPr>
          <p:nvPr>
            <p:ph type="body" idx="4"/>
          </p:nvPr>
        </p:nvSpPr>
        <p:spPr>
          <a:xfrm>
            <a:off x="1470660" y="603496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8" name="Google Shape;168;p125"/>
          <p:cNvPicPr preferRelativeResize="0"/>
          <p:nvPr/>
        </p:nvPicPr>
        <p:blipFill rotWithShape="1">
          <a:blip r:embed="rId4">
            <a:alphaModFix/>
          </a:blip>
          <a:srcRect t="6807" b="6798"/>
          <a:stretch/>
        </p:blipFill>
        <p:spPr>
          <a:xfrm>
            <a:off x="2203275" y="1368575"/>
            <a:ext cx="6594549" cy="91075"/>
          </a:xfrm>
          <a:prstGeom prst="rect">
            <a:avLst/>
          </a:prstGeom>
          <a:noFill/>
          <a:ln>
            <a:noFill/>
          </a:ln>
        </p:spPr>
      </p:pic>
      <p:sp>
        <p:nvSpPr>
          <p:cNvPr id="169" name="Google Shape;169;p125"/>
          <p:cNvSpPr/>
          <p:nvPr/>
        </p:nvSpPr>
        <p:spPr>
          <a:xfrm>
            <a:off x="909797" y="1680111"/>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170"/>
        <p:cNvGrpSpPr/>
        <p:nvPr/>
      </p:nvGrpSpPr>
      <p:grpSpPr>
        <a:xfrm>
          <a:off x="0" y="0"/>
          <a:ext cx="0" cy="0"/>
          <a:chOff x="0" y="0"/>
          <a:chExt cx="0" cy="0"/>
        </a:xfrm>
      </p:grpSpPr>
      <p:pic>
        <p:nvPicPr>
          <p:cNvPr id="171" name="Google Shape;171;p126" descr="Graphical user interface&#10;&#10;Description automatically generated"/>
          <p:cNvPicPr preferRelativeResize="0"/>
          <p:nvPr/>
        </p:nvPicPr>
        <p:blipFill rotWithShape="1">
          <a:blip r:embed="rId2">
            <a:alphaModFix/>
          </a:blip>
          <a:srcRect/>
          <a:stretch/>
        </p:blipFill>
        <p:spPr>
          <a:xfrm>
            <a:off x="-63174" y="-29238"/>
            <a:ext cx="16255999" cy="9144000"/>
          </a:xfrm>
          <a:prstGeom prst="rect">
            <a:avLst/>
          </a:prstGeom>
          <a:noFill/>
          <a:ln>
            <a:noFill/>
          </a:ln>
        </p:spPr>
      </p:pic>
      <p:pic>
        <p:nvPicPr>
          <p:cNvPr id="172" name="Google Shape;172;p126" descr="A picture containing text&#10;&#10;Description automatically generated"/>
          <p:cNvPicPr preferRelativeResize="0"/>
          <p:nvPr/>
        </p:nvPicPr>
        <p:blipFill rotWithShape="1">
          <a:blip r:embed="rId3">
            <a:alphaModFix/>
          </a:blip>
          <a:srcRect l="77566"/>
          <a:stretch/>
        </p:blipFill>
        <p:spPr>
          <a:xfrm>
            <a:off x="12609095" y="0"/>
            <a:ext cx="3646904" cy="9144000"/>
          </a:xfrm>
          <a:prstGeom prst="rect">
            <a:avLst/>
          </a:prstGeom>
          <a:noFill/>
          <a:ln>
            <a:noFill/>
          </a:ln>
        </p:spPr>
      </p:pic>
      <p:sp>
        <p:nvSpPr>
          <p:cNvPr id="173" name="Google Shape;173;p126"/>
          <p:cNvSpPr/>
          <p:nvPr/>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DEMO</a:t>
            </a:r>
            <a:endParaRPr sz="1400" b="0" i="0" u="none" strike="noStrike" cap="none">
              <a:solidFill>
                <a:srgbClr val="F9CB9C"/>
              </a:solidFill>
              <a:latin typeface="Oswald"/>
              <a:ea typeface="Oswald"/>
              <a:cs typeface="Oswald"/>
              <a:sym typeface="Oswald"/>
            </a:endParaRPr>
          </a:p>
        </p:txBody>
      </p:sp>
      <p:sp>
        <p:nvSpPr>
          <p:cNvPr id="174" name="Google Shape;174;p126"/>
          <p:cNvSpPr/>
          <p:nvPr/>
        </p:nvSpPr>
        <p:spPr>
          <a:xfrm>
            <a:off x="6254776" y="1394500"/>
            <a:ext cx="9513773" cy="6177052"/>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26"/>
          <p:cNvSpPr txBox="1">
            <a:spLocks noGrp="1"/>
          </p:cNvSpPr>
          <p:nvPr>
            <p:ph type="body" idx="1"/>
          </p:nvPr>
        </p:nvSpPr>
        <p:spPr>
          <a:xfrm>
            <a:off x="6286500" y="1842152"/>
            <a:ext cx="9246870" cy="520913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126"/>
          <p:cNvSpPr txBox="1">
            <a:spLocks noGrp="1"/>
          </p:cNvSpPr>
          <p:nvPr>
            <p:ph type="title"/>
          </p:nvPr>
        </p:nvSpPr>
        <p:spPr>
          <a:xfrm>
            <a:off x="6286500" y="448255"/>
            <a:ext cx="932965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sson-End Project">
  <p:cSld name="1_Lesson-End Project">
    <p:spTree>
      <p:nvGrpSpPr>
        <p:cNvPr id="1" name="Shape 177"/>
        <p:cNvGrpSpPr/>
        <p:nvPr/>
      </p:nvGrpSpPr>
      <p:grpSpPr>
        <a:xfrm>
          <a:off x="0" y="0"/>
          <a:ext cx="0" cy="0"/>
          <a:chOff x="0" y="0"/>
          <a:chExt cx="0" cy="0"/>
        </a:xfrm>
      </p:grpSpPr>
      <p:grpSp>
        <p:nvGrpSpPr>
          <p:cNvPr id="178" name="Google Shape;178;p127"/>
          <p:cNvGrpSpPr/>
          <p:nvPr/>
        </p:nvGrpSpPr>
        <p:grpSpPr>
          <a:xfrm>
            <a:off x="0" y="0"/>
            <a:ext cx="16256000" cy="9144003"/>
            <a:chOff x="0" y="0"/>
            <a:chExt cx="16256000" cy="9144003"/>
          </a:xfrm>
        </p:grpSpPr>
        <p:pic>
          <p:nvPicPr>
            <p:cNvPr id="179" name="Google Shape;179;p127"/>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180" name="Google Shape;180;p127"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181" name="Google Shape;181;p127"/>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82" name="Google Shape;182;p127"/>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LESSON-END PROJECT</a:t>
            </a:r>
            <a:endParaRPr sz="1400" b="0" i="0" u="none" strike="noStrike" cap="none">
              <a:solidFill>
                <a:srgbClr val="F9CB9C"/>
              </a:solidFill>
              <a:latin typeface="Oswald"/>
              <a:ea typeface="Oswald"/>
              <a:cs typeface="Oswald"/>
              <a:sym typeface="Oswald"/>
            </a:endParaRPr>
          </a:p>
        </p:txBody>
      </p:sp>
      <p:sp>
        <p:nvSpPr>
          <p:cNvPr id="183" name="Google Shape;183;p127"/>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4" name="Google Shape;184;p127"/>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27"/>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slide">
  <p:cSld name="1_Content slide 2">
    <p:spTree>
      <p:nvGrpSpPr>
        <p:cNvPr id="1" name="Shape 186"/>
        <p:cNvGrpSpPr/>
        <p:nvPr/>
      </p:nvGrpSpPr>
      <p:grpSpPr>
        <a:xfrm>
          <a:off x="0" y="0"/>
          <a:ext cx="0" cy="0"/>
          <a:chOff x="0" y="0"/>
          <a:chExt cx="0" cy="0"/>
        </a:xfrm>
      </p:grpSpPr>
      <p:pic>
        <p:nvPicPr>
          <p:cNvPr id="187" name="Google Shape;187;p128"/>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188" name="Google Shape;188;p12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128"/>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cap">
  <p:cSld name="1_Recap">
    <p:spTree>
      <p:nvGrpSpPr>
        <p:cNvPr id="1" name="Shape 190"/>
        <p:cNvGrpSpPr/>
        <p:nvPr/>
      </p:nvGrpSpPr>
      <p:grpSpPr>
        <a:xfrm>
          <a:off x="0" y="0"/>
          <a:ext cx="0" cy="0"/>
          <a:chOff x="0" y="0"/>
          <a:chExt cx="0" cy="0"/>
        </a:xfrm>
      </p:grpSpPr>
      <p:pic>
        <p:nvPicPr>
          <p:cNvPr id="191" name="Google Shape;191;p12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2" name="Google Shape;192;p129"/>
          <p:cNvPicPr preferRelativeResize="0"/>
          <p:nvPr/>
        </p:nvPicPr>
        <p:blipFill rotWithShape="1">
          <a:blip r:embed="rId3">
            <a:alphaModFix/>
          </a:blip>
          <a:srcRect/>
          <a:stretch/>
        </p:blipFill>
        <p:spPr>
          <a:xfrm>
            <a:off x="0" y="324852"/>
            <a:ext cx="16256000" cy="9144000"/>
          </a:xfrm>
          <a:prstGeom prst="rect">
            <a:avLst/>
          </a:prstGeom>
          <a:noFill/>
          <a:ln>
            <a:noFill/>
          </a:ln>
        </p:spPr>
      </p:pic>
      <p:sp>
        <p:nvSpPr>
          <p:cNvPr id="193" name="Google Shape;193;p129"/>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129"/>
          <p:cNvSpPr/>
          <p:nvPr/>
        </p:nvSpPr>
        <p:spPr>
          <a:xfrm rot="-2701516">
            <a:off x="-46571" y="613151"/>
            <a:ext cx="2404941" cy="431052"/>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nowledge Check ">
  <p:cSld name="1_Knowledge Check ">
    <p:spTree>
      <p:nvGrpSpPr>
        <p:cNvPr id="1" name="Shape 195"/>
        <p:cNvGrpSpPr/>
        <p:nvPr/>
      </p:nvGrpSpPr>
      <p:grpSpPr>
        <a:xfrm>
          <a:off x="0" y="0"/>
          <a:ext cx="0" cy="0"/>
          <a:chOff x="0" y="0"/>
          <a:chExt cx="0" cy="0"/>
        </a:xfrm>
      </p:grpSpPr>
      <p:pic>
        <p:nvPicPr>
          <p:cNvPr id="196" name="Google Shape;196;p130"/>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97" name="Google Shape;197;p1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98"/>
        <p:cNvGrpSpPr/>
        <p:nvPr/>
      </p:nvGrpSpPr>
      <p:grpSpPr>
        <a:xfrm>
          <a:off x="0" y="0"/>
          <a:ext cx="0" cy="0"/>
          <a:chOff x="0" y="0"/>
          <a:chExt cx="0" cy="0"/>
        </a:xfrm>
      </p:grpSpPr>
      <p:pic>
        <p:nvPicPr>
          <p:cNvPr id="199" name="Google Shape;199;p131"/>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0" name="Google Shape;200;p131"/>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Thank you </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Key Takeaways">
  <p:cSld name="1_Key Takeaways 2">
    <p:spTree>
      <p:nvGrpSpPr>
        <p:cNvPr id="1" name="Shape 201"/>
        <p:cNvGrpSpPr/>
        <p:nvPr/>
      </p:nvGrpSpPr>
      <p:grpSpPr>
        <a:xfrm>
          <a:off x="0" y="0"/>
          <a:ext cx="0" cy="0"/>
          <a:chOff x="0" y="0"/>
          <a:chExt cx="0" cy="0"/>
        </a:xfrm>
      </p:grpSpPr>
      <p:pic>
        <p:nvPicPr>
          <p:cNvPr id="202" name="Google Shape;202;p132"/>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3" name="Google Shape;203;p13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04" name="Google Shape;204;p132"/>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132"/>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32"/>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132"/>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8" name="Google Shape;208;p132"/>
          <p:cNvPicPr preferRelativeResize="0"/>
          <p:nvPr/>
        </p:nvPicPr>
        <p:blipFill rotWithShape="1">
          <a:blip r:embed="rId3">
            <a:alphaModFix/>
          </a:blip>
          <a:srcRect t="6807" b="6798"/>
          <a:stretch/>
        </p:blipFill>
        <p:spPr>
          <a:xfrm>
            <a:off x="2776178" y="1368575"/>
            <a:ext cx="5066773" cy="910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
        <p:cNvGrpSpPr/>
        <p:nvPr/>
      </p:nvGrpSpPr>
      <p:grpSpPr>
        <a:xfrm>
          <a:off x="0" y="0"/>
          <a:ext cx="0" cy="0"/>
          <a:chOff x="0" y="0"/>
          <a:chExt cx="0" cy="0"/>
        </a:xfrm>
      </p:grpSpPr>
      <p:pic>
        <p:nvPicPr>
          <p:cNvPr id="22" name="Google Shape;22;p101"/>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23" name="Google Shape;23;p101"/>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01"/>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You Already Know</a:t>
            </a:r>
            <a:endParaRPr sz="1400" b="0" i="0" u="none" strike="noStrike" cap="none">
              <a:solidFill>
                <a:srgbClr val="434343"/>
              </a:solidFill>
              <a:latin typeface="Arial"/>
              <a:ea typeface="Arial"/>
              <a:cs typeface="Arial"/>
              <a:sym typeface="Arial"/>
            </a:endParaRPr>
          </a:p>
        </p:txBody>
      </p:sp>
      <p:pic>
        <p:nvPicPr>
          <p:cNvPr id="25" name="Google Shape;25;p101"/>
          <p:cNvPicPr preferRelativeResize="0"/>
          <p:nvPr/>
        </p:nvPicPr>
        <p:blipFill rotWithShape="1">
          <a:blip r:embed="rId3">
            <a:alphaModFix/>
          </a:blip>
          <a:srcRect t="6807" b="6798"/>
          <a:stretch/>
        </p:blipFill>
        <p:spPr>
          <a:xfrm>
            <a:off x="5626790" y="1069512"/>
            <a:ext cx="5023890" cy="910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cenario ">
  <p:cSld name="1_Scenario  2">
    <p:spTree>
      <p:nvGrpSpPr>
        <p:cNvPr id="1" name="Shape 209"/>
        <p:cNvGrpSpPr/>
        <p:nvPr/>
      </p:nvGrpSpPr>
      <p:grpSpPr>
        <a:xfrm>
          <a:off x="0" y="0"/>
          <a:ext cx="0" cy="0"/>
          <a:chOff x="0" y="0"/>
          <a:chExt cx="0" cy="0"/>
        </a:xfrm>
      </p:grpSpPr>
      <p:pic>
        <p:nvPicPr>
          <p:cNvPr id="210" name="Google Shape;210;p133"/>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11" name="Google Shape;211;p133"/>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33"/>
          <p:cNvSpPr/>
          <p:nvPr/>
        </p:nvSpPr>
        <p:spPr>
          <a:xfrm>
            <a:off x="4653550" y="305075"/>
            <a:ext cx="69489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an Azure Architect</a:t>
            </a:r>
            <a:endParaRPr sz="1400" b="0" i="0" u="none" strike="noStrike" cap="none">
              <a:solidFill>
                <a:srgbClr val="434343"/>
              </a:solidFill>
              <a:latin typeface="Arial"/>
              <a:ea typeface="Arial"/>
              <a:cs typeface="Arial"/>
              <a:sym typeface="Arial"/>
            </a:endParaRPr>
          </a:p>
        </p:txBody>
      </p:sp>
      <p:sp>
        <p:nvSpPr>
          <p:cNvPr id="213" name="Google Shape;213;p133"/>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cenario  2">
  <p:cSld name="Scenario  2">
    <p:spTree>
      <p:nvGrpSpPr>
        <p:cNvPr id="1" name="Shape 214"/>
        <p:cNvGrpSpPr/>
        <p:nvPr/>
      </p:nvGrpSpPr>
      <p:grpSpPr>
        <a:xfrm>
          <a:off x="0" y="0"/>
          <a:ext cx="0" cy="0"/>
          <a:chOff x="0" y="0"/>
          <a:chExt cx="0" cy="0"/>
        </a:xfrm>
      </p:grpSpPr>
      <p:pic>
        <p:nvPicPr>
          <p:cNvPr id="215" name="Google Shape;215;p134"/>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16" name="Google Shape;216;p134"/>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34"/>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224"/>
        <p:cNvGrpSpPr/>
        <p:nvPr/>
      </p:nvGrpSpPr>
      <p:grpSpPr>
        <a:xfrm>
          <a:off x="0" y="0"/>
          <a:ext cx="0" cy="0"/>
          <a:chOff x="0" y="0"/>
          <a:chExt cx="0" cy="0"/>
        </a:xfrm>
      </p:grpSpPr>
      <p:pic>
        <p:nvPicPr>
          <p:cNvPr id="225" name="Google Shape;225;p109"/>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226" name="Google Shape;226;p109"/>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27" name="Google Shape;227;p109"/>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8" name="Google Shape;228;p109"/>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9" name="Google Shape;229;p109"/>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0" name="Google Shape;230;p109"/>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31" name="Google Shape;231;p109"/>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32" name="Google Shape;232;p109"/>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33" name="Google Shape;233;p109"/>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4" name="Google Shape;234;p109"/>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5" name="Google Shape;235;p109"/>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6" name="Google Shape;236;p109"/>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237"/>
        <p:cNvGrpSpPr/>
        <p:nvPr/>
      </p:nvGrpSpPr>
      <p:grpSpPr>
        <a:xfrm>
          <a:off x="0" y="0"/>
          <a:ext cx="0" cy="0"/>
          <a:chOff x="0" y="0"/>
          <a:chExt cx="0" cy="0"/>
        </a:xfrm>
      </p:grpSpPr>
      <p:pic>
        <p:nvPicPr>
          <p:cNvPr id="238" name="Google Shape;238;p110"/>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39" name="Google Shape;239;p110"/>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240" name="Google Shape;240;p110"/>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1" name="Google Shape;241;p110"/>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2" name="Google Shape;242;p110"/>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43" name="Google Shape;243;p11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4" name="Google Shape;244;p11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5" name="Google Shape;245;p110"/>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6" name="Google Shape;246;p110"/>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47" name="Google Shape;247;p110"/>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8" name="Google Shape;248;p110"/>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9" name="Google Shape;249;p110"/>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0" name="Google Shape;250;p110"/>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1" name="Google Shape;251;p110"/>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2" name="Google Shape;252;p110"/>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53"/>
        <p:cNvGrpSpPr/>
        <p:nvPr/>
      </p:nvGrpSpPr>
      <p:grpSpPr>
        <a:xfrm>
          <a:off x="0" y="0"/>
          <a:ext cx="0" cy="0"/>
          <a:chOff x="0" y="0"/>
          <a:chExt cx="0" cy="0"/>
        </a:xfrm>
      </p:grpSpPr>
      <p:pic>
        <p:nvPicPr>
          <p:cNvPr id="254" name="Google Shape;254;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5" name="Google Shape;255;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56" name="Google Shape;256;p2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57" name="Google Shape;257;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58"/>
        <p:cNvGrpSpPr/>
        <p:nvPr/>
      </p:nvGrpSpPr>
      <p:grpSpPr>
        <a:xfrm>
          <a:off x="0" y="0"/>
          <a:ext cx="0" cy="0"/>
          <a:chOff x="0" y="0"/>
          <a:chExt cx="0" cy="0"/>
        </a:xfrm>
      </p:grpSpPr>
      <p:pic>
        <p:nvPicPr>
          <p:cNvPr id="259" name="Google Shape;259;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0" name="Google Shape;260;p25"/>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61" name="Google Shape;261;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62" name="Google Shape;262;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b="0"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3" name="Google Shape;263;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6" name="Google Shape;266;p26" descr="A close up of text on a white background&#10;&#10;Description automatically generated"/>
          <p:cNvPicPr preferRelativeResize="0"/>
          <p:nvPr/>
        </p:nvPicPr>
        <p:blipFill rotWithShape="1">
          <a:blip r:embed="rId3">
            <a:alphaModFix/>
          </a:blip>
          <a:srcRect l="3572"/>
          <a:stretch/>
        </p:blipFill>
        <p:spPr>
          <a:xfrm>
            <a:off x="580570" y="0"/>
            <a:ext cx="15675429" cy="9144000"/>
          </a:xfrm>
          <a:prstGeom prst="rect">
            <a:avLst/>
          </a:prstGeom>
          <a:noFill/>
          <a:ln>
            <a:noFill/>
          </a:ln>
        </p:spPr>
      </p:pic>
      <p:pic>
        <p:nvPicPr>
          <p:cNvPr id="267" name="Google Shape;267;p2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68" name="Google Shape;268;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9" name="Google Shape;269;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270" name="Google Shape;270;p26"/>
          <p:cNvPicPr preferRelativeResize="0"/>
          <p:nvPr/>
        </p:nvPicPr>
        <p:blipFill rotWithShape="1">
          <a:blip r:embed="rId5">
            <a:alphaModFix/>
          </a:blip>
          <a:srcRect/>
          <a:stretch/>
        </p:blipFill>
        <p:spPr>
          <a:xfrm>
            <a:off x="3172272" y="771540"/>
            <a:ext cx="10332954"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71"/>
        <p:cNvGrpSpPr/>
        <p:nvPr/>
      </p:nvGrpSpPr>
      <p:grpSpPr>
        <a:xfrm>
          <a:off x="0" y="0"/>
          <a:ext cx="0" cy="0"/>
          <a:chOff x="0" y="0"/>
          <a:chExt cx="0" cy="0"/>
        </a:xfrm>
      </p:grpSpPr>
      <p:pic>
        <p:nvPicPr>
          <p:cNvPr id="272" name="Google Shape;272;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3" name="Google Shape;273;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74" name="Google Shape;274;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275" name="Google Shape;275;p27"/>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276" name="Google Shape;276;p2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2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2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9" name="Google Shape;279;p2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0" name="Google Shape;280;p27"/>
          <p:cNvSpPr/>
          <p:nvPr/>
        </p:nvSpPr>
        <p:spPr>
          <a:xfrm>
            <a:off x="718944" y="218771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81"/>
        <p:cNvGrpSpPr/>
        <p:nvPr/>
      </p:nvGrpSpPr>
      <p:grpSpPr>
        <a:xfrm>
          <a:off x="0" y="0"/>
          <a:ext cx="0" cy="0"/>
          <a:chOff x="0" y="0"/>
          <a:chExt cx="0" cy="0"/>
        </a:xfrm>
      </p:grpSpPr>
      <p:pic>
        <p:nvPicPr>
          <p:cNvPr id="282" name="Google Shape;282;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3" name="Google Shape;283;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4" name="Google Shape;284;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85" name="Google Shape;285;p2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86"/>
        <p:cNvGrpSpPr/>
        <p:nvPr/>
      </p:nvGrpSpPr>
      <p:grpSpPr>
        <a:xfrm>
          <a:off x="0" y="0"/>
          <a:ext cx="0" cy="0"/>
          <a:chOff x="0" y="0"/>
          <a:chExt cx="0" cy="0"/>
        </a:xfrm>
      </p:grpSpPr>
      <p:pic>
        <p:nvPicPr>
          <p:cNvPr id="287" name="Google Shape;287;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8" name="Google Shape;288;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9" name="Google Shape;289;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6"/>
        <p:cNvGrpSpPr/>
        <p:nvPr/>
      </p:nvGrpSpPr>
      <p:grpSpPr>
        <a:xfrm>
          <a:off x="0" y="0"/>
          <a:ext cx="0" cy="0"/>
          <a:chOff x="0" y="0"/>
          <a:chExt cx="0" cy="0"/>
        </a:xfrm>
      </p:grpSpPr>
      <p:grpSp>
        <p:nvGrpSpPr>
          <p:cNvPr id="27" name="Google Shape;27;p102"/>
          <p:cNvGrpSpPr/>
          <p:nvPr/>
        </p:nvGrpSpPr>
        <p:grpSpPr>
          <a:xfrm>
            <a:off x="0" y="0"/>
            <a:ext cx="16255999" cy="9144000"/>
            <a:chOff x="0" y="0"/>
            <a:chExt cx="16255999" cy="9144000"/>
          </a:xfrm>
        </p:grpSpPr>
        <p:pic>
          <p:nvPicPr>
            <p:cNvPr id="28" name="Google Shape;28;p102"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pic>
          <p:nvPicPr>
            <p:cNvPr id="29" name="Google Shape;29;p102"/>
            <p:cNvPicPr preferRelativeResize="0"/>
            <p:nvPr/>
          </p:nvPicPr>
          <p:blipFill rotWithShape="1">
            <a:blip r:embed="rId3">
              <a:alphaModFix/>
            </a:blip>
            <a:srcRect r="24063"/>
            <a:stretch/>
          </p:blipFill>
          <p:spPr>
            <a:xfrm>
              <a:off x="0" y="0"/>
              <a:ext cx="12344400" cy="9144000"/>
            </a:xfrm>
            <a:prstGeom prst="rect">
              <a:avLst/>
            </a:prstGeom>
            <a:noFill/>
            <a:ln>
              <a:noFill/>
            </a:ln>
          </p:spPr>
        </p:pic>
      </p:grpSp>
      <p:pic>
        <p:nvPicPr>
          <p:cNvPr id="30" name="Google Shape;30;p102"/>
          <p:cNvPicPr preferRelativeResize="0"/>
          <p:nvPr/>
        </p:nvPicPr>
        <p:blipFill rotWithShape="1">
          <a:blip r:embed="rId4">
            <a:alphaModFix/>
          </a:blip>
          <a:srcRect l="64170" t="13848" b="23994"/>
          <a:stretch/>
        </p:blipFill>
        <p:spPr>
          <a:xfrm>
            <a:off x="9817768" y="1831727"/>
            <a:ext cx="5824624" cy="5683680"/>
          </a:xfrm>
          <a:prstGeom prst="rect">
            <a:avLst/>
          </a:prstGeom>
          <a:noFill/>
          <a:ln>
            <a:noFill/>
          </a:ln>
        </p:spPr>
      </p:pic>
      <p:sp>
        <p:nvSpPr>
          <p:cNvPr id="31" name="Google Shape;31;p102"/>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02"/>
          <p:cNvSpPr/>
          <p:nvPr/>
        </p:nvSpPr>
        <p:spPr>
          <a:xfrm rot="-2701516">
            <a:off x="-46638" y="613218"/>
            <a:ext cx="2404941" cy="43105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291"/>
        <p:cNvGrpSpPr/>
        <p:nvPr/>
      </p:nvGrpSpPr>
      <p:grpSpPr>
        <a:xfrm>
          <a:off x="0" y="0"/>
          <a:ext cx="0" cy="0"/>
          <a:chOff x="0" y="0"/>
          <a:chExt cx="0" cy="0"/>
        </a:xfrm>
      </p:grpSpPr>
      <p:pic>
        <p:nvPicPr>
          <p:cNvPr id="292" name="Google Shape;292;p40"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3" name="Google Shape;293;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4" name="Google Shape;294;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6" name="Google Shape;296;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297"/>
        <p:cNvGrpSpPr/>
        <p:nvPr/>
      </p:nvGrpSpPr>
      <p:grpSpPr>
        <a:xfrm>
          <a:off x="0" y="0"/>
          <a:ext cx="0" cy="0"/>
          <a:chOff x="0" y="0"/>
          <a:chExt cx="0" cy="0"/>
        </a:xfrm>
      </p:grpSpPr>
      <p:pic>
        <p:nvPicPr>
          <p:cNvPr id="298" name="Google Shape;298;p4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9" name="Google Shape;299;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0" name="Google Shape;300;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1" name="Google Shape;301;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2" name="Google Shape;302;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What’s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303"/>
        <p:cNvGrpSpPr/>
        <p:nvPr/>
      </p:nvGrpSpPr>
      <p:grpSpPr>
        <a:xfrm>
          <a:off x="0" y="0"/>
          <a:ext cx="0" cy="0"/>
          <a:chOff x="0" y="0"/>
          <a:chExt cx="0" cy="0"/>
        </a:xfrm>
      </p:grpSpPr>
      <p:pic>
        <p:nvPicPr>
          <p:cNvPr id="304" name="Google Shape;304;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05" name="Google Shape;305;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6" name="Google Shape;306;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8" name="Google Shape;308;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9" name="Google Shape;309;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10" name="Google Shape;310;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11" name="Google Shape;311;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2" name="Google Shape;312;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4" name="Google Shape;314;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6" name="Google Shape;316;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317"/>
        <p:cNvGrpSpPr/>
        <p:nvPr/>
      </p:nvGrpSpPr>
      <p:grpSpPr>
        <a:xfrm>
          <a:off x="0" y="0"/>
          <a:ext cx="0" cy="0"/>
          <a:chOff x="0" y="0"/>
          <a:chExt cx="0" cy="0"/>
        </a:xfrm>
      </p:grpSpPr>
      <p:pic>
        <p:nvPicPr>
          <p:cNvPr id="318" name="Google Shape;318;p113" descr="A picture containing water, ai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9" name="Google Shape;319;p11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0" name="Google Shape;320;p113"/>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321" name="Google Shape;321;p113"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22"/>
        <p:cNvGrpSpPr/>
        <p:nvPr/>
      </p:nvGrpSpPr>
      <p:grpSpPr>
        <a:xfrm>
          <a:off x="0" y="0"/>
          <a:ext cx="0" cy="0"/>
          <a:chOff x="0" y="0"/>
          <a:chExt cx="0" cy="0"/>
        </a:xfrm>
      </p:grpSpPr>
      <p:pic>
        <p:nvPicPr>
          <p:cNvPr id="323" name="Google Shape;323;p114"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4" name="Google Shape;324;p11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25" name="Google Shape;325;p114"/>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326" name="Google Shape;326;p114"/>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327" name="Google Shape;327;p114"/>
          <p:cNvSpPr txBox="1">
            <a:spLocks noGrp="1"/>
          </p:cNvSpPr>
          <p:nvPr>
            <p:ph type="body" idx="1"/>
          </p:nvPr>
        </p:nvSpPr>
        <p:spPr>
          <a:xfrm>
            <a:off x="130686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8" name="Google Shape;328;p114"/>
          <p:cNvSpPr txBox="1">
            <a:spLocks noGrp="1"/>
          </p:cNvSpPr>
          <p:nvPr>
            <p:ph type="body" idx="2"/>
          </p:nvPr>
        </p:nvSpPr>
        <p:spPr>
          <a:xfrm>
            <a:off x="130686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9" name="Google Shape;329;p114"/>
          <p:cNvSpPr txBox="1">
            <a:spLocks noGrp="1"/>
          </p:cNvSpPr>
          <p:nvPr>
            <p:ph type="body" idx="3"/>
          </p:nvPr>
        </p:nvSpPr>
        <p:spPr>
          <a:xfrm>
            <a:off x="130686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0" name="Google Shape;330;p114"/>
          <p:cNvSpPr txBox="1">
            <a:spLocks noGrp="1"/>
          </p:cNvSpPr>
          <p:nvPr>
            <p:ph type="body" idx="4"/>
          </p:nvPr>
        </p:nvSpPr>
        <p:spPr>
          <a:xfrm>
            <a:off x="130686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331"/>
        <p:cNvGrpSpPr/>
        <p:nvPr/>
      </p:nvGrpSpPr>
      <p:grpSpPr>
        <a:xfrm>
          <a:off x="0" y="0"/>
          <a:ext cx="0" cy="0"/>
          <a:chOff x="0" y="0"/>
          <a:chExt cx="0" cy="0"/>
        </a:xfrm>
      </p:grpSpPr>
      <p:pic>
        <p:nvPicPr>
          <p:cNvPr id="332" name="Google Shape;332;p115"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3" name="Google Shape;333;p115"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334" name="Google Shape;334;p11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35" name="Google Shape;335;p115"/>
          <p:cNvSpPr txBox="1">
            <a:spLocks noGrp="1"/>
          </p:cNvSpPr>
          <p:nvPr>
            <p:ph type="body" idx="1"/>
          </p:nvPr>
        </p:nvSpPr>
        <p:spPr>
          <a:xfrm>
            <a:off x="152309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6" name="Google Shape;336;p115"/>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cenario ">
  <p:cSld name="1_Scenario ">
    <p:spTree>
      <p:nvGrpSpPr>
        <p:cNvPr id="1" name="Shape 33"/>
        <p:cNvGrpSpPr/>
        <p:nvPr/>
      </p:nvGrpSpPr>
      <p:grpSpPr>
        <a:xfrm>
          <a:off x="0" y="0"/>
          <a:ext cx="0" cy="0"/>
          <a:chOff x="0" y="0"/>
          <a:chExt cx="0" cy="0"/>
        </a:xfrm>
      </p:grpSpPr>
      <p:pic>
        <p:nvPicPr>
          <p:cNvPr id="34" name="Google Shape;34;p103"/>
          <p:cNvPicPr preferRelativeResize="0"/>
          <p:nvPr/>
        </p:nvPicPr>
        <p:blipFill rotWithShape="1">
          <a:blip r:embed="rId2">
            <a:alphaModFix/>
          </a:blip>
          <a:srcRect/>
          <a:stretch/>
        </p:blipFill>
        <p:spPr>
          <a:xfrm>
            <a:off x="0" y="-18661"/>
            <a:ext cx="16256002" cy="9144052"/>
          </a:xfrm>
          <a:prstGeom prst="rect">
            <a:avLst/>
          </a:prstGeom>
          <a:noFill/>
          <a:ln>
            <a:noFill/>
          </a:ln>
        </p:spPr>
      </p:pic>
      <p:sp>
        <p:nvSpPr>
          <p:cNvPr id="35" name="Google Shape;35;p103"/>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36" name="Google Shape;36;p103"/>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 name="Google Shape;37;p103"/>
          <p:cNvPicPr preferRelativeResize="0"/>
          <p:nvPr/>
        </p:nvPicPr>
        <p:blipFill rotWithShape="1">
          <a:blip r:embed="rId3">
            <a:alphaModFix/>
          </a:blip>
          <a:srcRect t="6807" b="6798"/>
          <a:stretch/>
        </p:blipFill>
        <p:spPr>
          <a:xfrm>
            <a:off x="3181792" y="804671"/>
            <a:ext cx="11026272" cy="91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8"/>
        <p:cNvGrpSpPr/>
        <p:nvPr/>
      </p:nvGrpSpPr>
      <p:grpSpPr>
        <a:xfrm>
          <a:off x="0" y="0"/>
          <a:ext cx="0" cy="0"/>
          <a:chOff x="0" y="0"/>
          <a:chExt cx="0" cy="0"/>
        </a:xfrm>
      </p:grpSpPr>
      <p:pic>
        <p:nvPicPr>
          <p:cNvPr id="39" name="Google Shape;39;p104"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40" name="Google Shape;40;p104"/>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Open Sans"/>
              <a:ea typeface="Open Sans"/>
              <a:cs typeface="Open Sans"/>
              <a:sym typeface="Open Sans"/>
            </a:endParaRPr>
          </a:p>
        </p:txBody>
      </p:sp>
      <p:sp>
        <p:nvSpPr>
          <p:cNvPr id="41" name="Google Shape;41;p104"/>
          <p:cNvSpPr txBox="1">
            <a:spLocks noGrp="1"/>
          </p:cNvSpPr>
          <p:nvPr>
            <p:ph type="body" idx="1"/>
          </p:nvPr>
        </p:nvSpPr>
        <p:spPr>
          <a:xfrm>
            <a:off x="1470660" y="2514932"/>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04"/>
          <p:cNvSpPr txBox="1">
            <a:spLocks noGrp="1"/>
          </p:cNvSpPr>
          <p:nvPr>
            <p:ph type="body" idx="2"/>
          </p:nvPr>
        </p:nvSpPr>
        <p:spPr>
          <a:xfrm>
            <a:off x="1470660" y="3688275"/>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04"/>
          <p:cNvSpPr txBox="1">
            <a:spLocks noGrp="1"/>
          </p:cNvSpPr>
          <p:nvPr>
            <p:ph type="body" idx="3"/>
          </p:nvPr>
        </p:nvSpPr>
        <p:spPr>
          <a:xfrm>
            <a:off x="1470660" y="4861618"/>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04"/>
          <p:cNvSpPr txBox="1">
            <a:spLocks noGrp="1"/>
          </p:cNvSpPr>
          <p:nvPr>
            <p:ph type="body" idx="4"/>
          </p:nvPr>
        </p:nvSpPr>
        <p:spPr>
          <a:xfrm>
            <a:off x="1470660" y="6034961"/>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04"/>
          <p:cNvSpPr/>
          <p:nvPr/>
        </p:nvSpPr>
        <p:spPr>
          <a:xfrm>
            <a:off x="909797" y="1680111"/>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Open Sans"/>
              <a:ea typeface="Open Sans"/>
              <a:cs typeface="Open Sans"/>
              <a:sym typeface="Open Sans"/>
            </a:endParaRPr>
          </a:p>
        </p:txBody>
      </p:sp>
      <p:pic>
        <p:nvPicPr>
          <p:cNvPr id="46" name="Google Shape;46;p104"/>
          <p:cNvPicPr preferRelativeResize="0"/>
          <p:nvPr/>
        </p:nvPicPr>
        <p:blipFill rotWithShape="1">
          <a:blip r:embed="rId3">
            <a:alphaModFix/>
          </a:blip>
          <a:srcRect t="6807" b="6798"/>
          <a:stretch/>
        </p:blipFill>
        <p:spPr>
          <a:xfrm>
            <a:off x="2760687" y="1311035"/>
            <a:ext cx="5440154" cy="910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pic Break">
  <p:cSld name="Topic Break">
    <p:spTree>
      <p:nvGrpSpPr>
        <p:cNvPr id="1" name="Shape 47"/>
        <p:cNvGrpSpPr/>
        <p:nvPr/>
      </p:nvGrpSpPr>
      <p:grpSpPr>
        <a:xfrm>
          <a:off x="0" y="0"/>
          <a:ext cx="0" cy="0"/>
          <a:chOff x="0" y="0"/>
          <a:chExt cx="0" cy="0"/>
        </a:xfrm>
      </p:grpSpPr>
      <p:pic>
        <p:nvPicPr>
          <p:cNvPr id="48" name="Google Shape;48;p105"/>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49" name="Google Shape;49;p10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0"/>
        <p:cNvGrpSpPr/>
        <p:nvPr/>
      </p:nvGrpSpPr>
      <p:grpSpPr>
        <a:xfrm>
          <a:off x="0" y="0"/>
          <a:ext cx="0" cy="0"/>
          <a:chOff x="0" y="0"/>
          <a:chExt cx="0" cy="0"/>
        </a:xfrm>
      </p:grpSpPr>
      <p:pic>
        <p:nvPicPr>
          <p:cNvPr id="51" name="Google Shape;51;p106"/>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52" name="Google Shape;52;p10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561">
          <p15:clr>
            <a:srgbClr val="FA7B17"/>
          </p15:clr>
        </p15:guide>
        <p15:guide id="2" pos="9792">
          <p15:clr>
            <a:srgbClr val="FA7B17"/>
          </p15:clr>
        </p15:guide>
        <p15:guide id="3" orient="horz" pos="5184">
          <p15:clr>
            <a:srgbClr val="FA7B17"/>
          </p15:clr>
        </p15:guide>
        <p15:guide id="4" orient="horz" pos="578">
          <p15:clr>
            <a:srgbClr val="FA7B17"/>
          </p15:clr>
        </p15:guide>
        <p15:guide id="5" pos="879">
          <p15:clr>
            <a:srgbClr val="FA7B17"/>
          </p15:clr>
        </p15:guide>
        <p15:guide id="6" pos="9504">
          <p15:clr>
            <a:srgbClr val="FA7B17"/>
          </p15:clr>
        </p15:guide>
        <p15:guide id="7" orient="horz" pos="86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1_Key Takeaways">
    <p:spTree>
      <p:nvGrpSpPr>
        <p:cNvPr id="1" name="Shape 53"/>
        <p:cNvGrpSpPr/>
        <p:nvPr/>
      </p:nvGrpSpPr>
      <p:grpSpPr>
        <a:xfrm>
          <a:off x="0" y="0"/>
          <a:ext cx="0" cy="0"/>
          <a:chOff x="0" y="0"/>
          <a:chExt cx="0" cy="0"/>
        </a:xfrm>
      </p:grpSpPr>
      <p:pic>
        <p:nvPicPr>
          <p:cNvPr id="54" name="Google Shape;54;p107"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55" name="Google Shape;55;p107"/>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56" name="Google Shape;56;p107"/>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07"/>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07"/>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07"/>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0" name="Google Shape;60;p107"/>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8"/>
          <p:cNvSpPr txBox="1">
            <a:spLocks noGrp="1"/>
          </p:cNvSpPr>
          <p:nvPr>
            <p:ph type="title"/>
          </p:nvPr>
        </p:nvSpPr>
        <p:spPr>
          <a:xfrm>
            <a:off x="1117600" y="487363"/>
            <a:ext cx="14020800" cy="176688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8"/>
          <p:cNvSpPr txBox="1">
            <a:spLocks noGrp="1"/>
          </p:cNvSpPr>
          <p:nvPr>
            <p:ph type="body" idx="1"/>
          </p:nvPr>
        </p:nvSpPr>
        <p:spPr>
          <a:xfrm>
            <a:off x="1117600" y="2433638"/>
            <a:ext cx="14020800" cy="580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8"/>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98"/>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98"/>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0" name="Google Shape;220;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1" name="Google Shape;221;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8" name="Google Shape;338;p135"/>
          <p:cNvSpPr txBox="1">
            <a:spLocks noGrp="1"/>
          </p:cNvSpPr>
          <p:nvPr>
            <p:ph type="title"/>
          </p:nvPr>
        </p:nvSpPr>
        <p:spPr>
          <a:xfrm>
            <a:off x="1117600" y="487363"/>
            <a:ext cx="14020800" cy="176688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9" name="Google Shape;339;p135"/>
          <p:cNvSpPr txBox="1">
            <a:spLocks noGrp="1"/>
          </p:cNvSpPr>
          <p:nvPr>
            <p:ph type="body" idx="1"/>
          </p:nvPr>
        </p:nvSpPr>
        <p:spPr>
          <a:xfrm>
            <a:off x="1117600" y="2433638"/>
            <a:ext cx="14020800" cy="580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0" name="Google Shape;340;p135"/>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1" name="Google Shape;341;p135"/>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 name="Google Shape;342;p135"/>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2.jpg"/><Relationship Id="rId5" Type="http://schemas.openxmlformats.org/officeDocument/2006/relationships/image" Target="../media/image51.png"/><Relationship Id="rId4" Type="http://schemas.openxmlformats.org/officeDocument/2006/relationships/image" Target="../media/image5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6.jp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body" idx="1"/>
          </p:nvPr>
        </p:nvSpPr>
        <p:spPr>
          <a:xfrm>
            <a:off x="8800036" y="4262954"/>
            <a:ext cx="6960000" cy="90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a:t>Jenkins and Docker </a:t>
            </a:r>
            <a:endParaRPr/>
          </a:p>
          <a:p>
            <a:pPr marL="0" lvl="0" indent="0" algn="ctr" rtl="0">
              <a:lnSpc>
                <a:spcPct val="100000"/>
              </a:lnSpc>
              <a:spcBef>
                <a:spcPts val="1000"/>
              </a:spcBef>
              <a:spcAft>
                <a:spcPts val="0"/>
              </a:spcAft>
              <a:buClr>
                <a:srgbClr val="3F3F3F"/>
              </a:buClr>
              <a:buSzPts val="2800"/>
              <a:buNone/>
            </a:pPr>
            <a:r>
              <a:rPr lang="en-US"/>
              <a:t>Angular Web Apps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
          <p:cNvSpPr txBox="1">
            <a:spLocks noGrp="1"/>
          </p:cNvSpPr>
          <p:nvPr>
            <p:ph type="body" idx="1"/>
          </p:nvPr>
        </p:nvSpPr>
        <p:spPr>
          <a:xfrm>
            <a:off x="1470660" y="2514932"/>
            <a:ext cx="8229600" cy="548700"/>
          </a:xfrm>
          <a:prstGeom prst="rect">
            <a:avLst/>
          </a:prstGeom>
          <a:noFill/>
          <a:ln>
            <a:noFill/>
          </a:ln>
        </p:spPr>
        <p:txBody>
          <a:bodyPr spcFirstLastPara="1" wrap="square" lIns="91425" tIns="0" rIns="91425" bIns="0" anchor="ctr" anchorCtr="0">
            <a:noAutofit/>
          </a:bodyPr>
          <a:lstStyle/>
          <a:p>
            <a:pPr marL="0" lvl="0" indent="0" algn="l" rtl="0">
              <a:lnSpc>
                <a:spcPct val="114000"/>
              </a:lnSpc>
              <a:spcBef>
                <a:spcPts val="1000"/>
              </a:spcBef>
              <a:spcAft>
                <a:spcPts val="0"/>
              </a:spcAft>
              <a:buClr>
                <a:srgbClr val="3F3F3F"/>
              </a:buClr>
              <a:buSzPts val="1100"/>
              <a:buNone/>
            </a:pPr>
            <a:r>
              <a:rPr lang="en-US">
                <a:solidFill>
                  <a:srgbClr val="3F3F3F"/>
                </a:solidFill>
              </a:rPr>
              <a:t>Create Jenkins Pipeline</a:t>
            </a:r>
            <a:endParaRPr/>
          </a:p>
        </p:txBody>
      </p:sp>
      <p:sp>
        <p:nvSpPr>
          <p:cNvPr id="492" name="Google Shape;492;p6"/>
          <p:cNvSpPr txBox="1">
            <a:spLocks noGrp="1"/>
          </p:cNvSpPr>
          <p:nvPr>
            <p:ph type="body" idx="2"/>
          </p:nvPr>
        </p:nvSpPr>
        <p:spPr>
          <a:xfrm>
            <a:off x="1470660" y="3688275"/>
            <a:ext cx="8229600" cy="548700"/>
          </a:xfrm>
          <a:prstGeom prst="rect">
            <a:avLst/>
          </a:prstGeom>
          <a:noFill/>
          <a:ln>
            <a:noFill/>
          </a:ln>
        </p:spPr>
        <p:txBody>
          <a:bodyPr spcFirstLastPara="1" wrap="square" lIns="91425" tIns="0" rIns="91425" bIns="0" anchor="ctr" anchorCtr="0">
            <a:noAutofit/>
          </a:bodyPr>
          <a:lstStyle/>
          <a:p>
            <a:pPr marL="0" lvl="0" indent="0" algn="l" rtl="0">
              <a:lnSpc>
                <a:spcPct val="114000"/>
              </a:lnSpc>
              <a:spcBef>
                <a:spcPts val="1000"/>
              </a:spcBef>
              <a:spcAft>
                <a:spcPts val="0"/>
              </a:spcAft>
              <a:buClr>
                <a:srgbClr val="3F3F3F"/>
              </a:buClr>
              <a:buSzPts val="1100"/>
              <a:buNone/>
            </a:pPr>
            <a:r>
              <a:rPr lang="en-US">
                <a:solidFill>
                  <a:srgbClr val="3F3F3F"/>
                </a:solidFill>
              </a:rPr>
              <a:t>Implement CI/CD in Jenkins with Git</a:t>
            </a:r>
            <a:endParaRPr/>
          </a:p>
        </p:txBody>
      </p:sp>
      <p:sp>
        <p:nvSpPr>
          <p:cNvPr id="493" name="Google Shape;493;p6"/>
          <p:cNvSpPr txBox="1">
            <a:spLocks noGrp="1"/>
          </p:cNvSpPr>
          <p:nvPr>
            <p:ph type="body" idx="3"/>
          </p:nvPr>
        </p:nvSpPr>
        <p:spPr>
          <a:xfrm>
            <a:off x="1470660" y="4861618"/>
            <a:ext cx="8229600" cy="548700"/>
          </a:xfrm>
          <a:prstGeom prst="rect">
            <a:avLst/>
          </a:prstGeom>
          <a:noFill/>
          <a:ln>
            <a:noFill/>
          </a:ln>
        </p:spPr>
        <p:txBody>
          <a:bodyPr spcFirstLastPara="1" wrap="square" lIns="91425" tIns="0" rIns="91425" bIns="0" anchor="ctr" anchorCtr="0">
            <a:noAutofit/>
          </a:bodyPr>
          <a:lstStyle/>
          <a:p>
            <a:pPr marL="0" lvl="0" indent="0" algn="l" rtl="0">
              <a:lnSpc>
                <a:spcPct val="114000"/>
              </a:lnSpc>
              <a:spcBef>
                <a:spcPts val="1000"/>
              </a:spcBef>
              <a:spcAft>
                <a:spcPts val="0"/>
              </a:spcAft>
              <a:buClr>
                <a:srgbClr val="3F3F3F"/>
              </a:buClr>
              <a:buSzPts val="2200"/>
              <a:buNone/>
            </a:pPr>
            <a:r>
              <a:rPr lang="en-US">
                <a:solidFill>
                  <a:srgbClr val="3F3F3F"/>
                </a:solidFill>
              </a:rPr>
              <a:t>Create a Dockerfile for building images</a:t>
            </a:r>
            <a:endParaRPr/>
          </a:p>
        </p:txBody>
      </p:sp>
      <p:sp>
        <p:nvSpPr>
          <p:cNvPr id="494" name="Google Shape;494;p6"/>
          <p:cNvSpPr txBox="1">
            <a:spLocks noGrp="1"/>
          </p:cNvSpPr>
          <p:nvPr>
            <p:ph type="body" idx="4"/>
          </p:nvPr>
        </p:nvSpPr>
        <p:spPr>
          <a:xfrm>
            <a:off x="1470660" y="6034961"/>
            <a:ext cx="8229600" cy="548700"/>
          </a:xfrm>
          <a:prstGeom prst="rect">
            <a:avLst/>
          </a:prstGeom>
          <a:noFill/>
          <a:ln>
            <a:noFill/>
          </a:ln>
        </p:spPr>
        <p:txBody>
          <a:bodyPr spcFirstLastPara="1" wrap="square" lIns="91425" tIns="0" rIns="91425" bIns="0" anchor="ctr" anchorCtr="0">
            <a:noAutofit/>
          </a:bodyPr>
          <a:lstStyle/>
          <a:p>
            <a:pPr marL="0" lvl="0" indent="0" algn="l" rtl="0">
              <a:lnSpc>
                <a:spcPct val="114000"/>
              </a:lnSpc>
              <a:spcBef>
                <a:spcPts val="1000"/>
              </a:spcBef>
              <a:spcAft>
                <a:spcPts val="0"/>
              </a:spcAft>
              <a:buClr>
                <a:srgbClr val="000000"/>
              </a:buClr>
              <a:buSzPts val="2200"/>
              <a:buNone/>
            </a:pPr>
            <a:r>
              <a:rPr lang="en-US">
                <a:solidFill>
                  <a:srgbClr val="3F3F3F"/>
                </a:solidFill>
              </a:rPr>
              <a:t>Integrate Docker in Jenkins to build and release the images as containers</a:t>
            </a:r>
            <a:endParaRPr/>
          </a:p>
        </p:txBody>
      </p:sp>
      <p:pic>
        <p:nvPicPr>
          <p:cNvPr id="495" name="Google Shape;495;p6"/>
          <p:cNvPicPr preferRelativeResize="0"/>
          <p:nvPr/>
        </p:nvPicPr>
        <p:blipFill rotWithShape="1">
          <a:blip r:embed="rId3">
            <a:alphaModFix/>
          </a:blip>
          <a:srcRect/>
          <a:stretch/>
        </p:blipFill>
        <p:spPr>
          <a:xfrm>
            <a:off x="826247" y="3759559"/>
            <a:ext cx="457200" cy="457200"/>
          </a:xfrm>
          <a:prstGeom prst="rect">
            <a:avLst/>
          </a:prstGeom>
          <a:noFill/>
          <a:ln>
            <a:noFill/>
          </a:ln>
        </p:spPr>
      </p:pic>
      <p:pic>
        <p:nvPicPr>
          <p:cNvPr id="496" name="Google Shape;496;p6"/>
          <p:cNvPicPr preferRelativeResize="0"/>
          <p:nvPr/>
        </p:nvPicPr>
        <p:blipFill rotWithShape="1">
          <a:blip r:embed="rId3">
            <a:alphaModFix/>
          </a:blip>
          <a:srcRect/>
          <a:stretch/>
        </p:blipFill>
        <p:spPr>
          <a:xfrm>
            <a:off x="826247" y="4932902"/>
            <a:ext cx="457200" cy="457200"/>
          </a:xfrm>
          <a:prstGeom prst="rect">
            <a:avLst/>
          </a:prstGeom>
          <a:noFill/>
          <a:ln>
            <a:noFill/>
          </a:ln>
        </p:spPr>
      </p:pic>
      <p:pic>
        <p:nvPicPr>
          <p:cNvPr id="497" name="Google Shape;497;p6"/>
          <p:cNvPicPr preferRelativeResize="0"/>
          <p:nvPr/>
        </p:nvPicPr>
        <p:blipFill rotWithShape="1">
          <a:blip r:embed="rId3">
            <a:alphaModFix/>
          </a:blip>
          <a:srcRect/>
          <a:stretch/>
        </p:blipFill>
        <p:spPr>
          <a:xfrm>
            <a:off x="844422" y="5953845"/>
            <a:ext cx="457200" cy="457200"/>
          </a:xfrm>
          <a:prstGeom prst="rect">
            <a:avLst/>
          </a:prstGeom>
          <a:noFill/>
          <a:ln>
            <a:noFill/>
          </a:ln>
        </p:spPr>
      </p:pic>
      <p:pic>
        <p:nvPicPr>
          <p:cNvPr id="498" name="Google Shape;498;p6"/>
          <p:cNvPicPr preferRelativeResize="0"/>
          <p:nvPr/>
        </p:nvPicPr>
        <p:blipFill rotWithShape="1">
          <a:blip r:embed="rId3">
            <a:alphaModFix/>
          </a:blip>
          <a:srcRect/>
          <a:stretch/>
        </p:blipFill>
        <p:spPr>
          <a:xfrm>
            <a:off x="844422" y="2586216"/>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a:solidFill>
                  <a:srgbClr val="3F3F3F"/>
                </a:solidFill>
              </a:rPr>
              <a:t>Set Up Jenkins for the Angular Web-Admin Project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a:t>Jenkins </a:t>
            </a:r>
            <a:endParaRPr/>
          </a:p>
        </p:txBody>
      </p:sp>
      <p:sp>
        <p:nvSpPr>
          <p:cNvPr id="510" name="Google Shape;510;p54"/>
          <p:cNvSpPr/>
          <p:nvPr/>
        </p:nvSpPr>
        <p:spPr>
          <a:xfrm>
            <a:off x="2444242" y="1449086"/>
            <a:ext cx="11367515" cy="894822"/>
          </a:xfrm>
          <a:prstGeom prst="roundRect">
            <a:avLst>
              <a:gd name="adj" fmla="val 16667"/>
            </a:avLst>
          </a:prstGeom>
          <a:no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Jenkins is an automation build server used for tasks</a:t>
            </a:r>
            <a:r>
              <a:rPr lang="en-US" sz="2200" dirty="0">
                <a:solidFill>
                  <a:srgbClr val="3F3F3F"/>
                </a:solidFill>
                <a:latin typeface="Open Sans"/>
                <a:ea typeface="Open Sans"/>
                <a:cs typeface="Open Sans"/>
                <a:sym typeface="Open Sans"/>
              </a:rPr>
              <a:t> </a:t>
            </a:r>
            <a:r>
              <a:rPr lang="en-US" sz="2200" b="0" i="0" u="none" strike="noStrike" cap="none" dirty="0">
                <a:solidFill>
                  <a:srgbClr val="3F3F3F"/>
                </a:solidFill>
                <a:latin typeface="Open Sans"/>
                <a:ea typeface="Open Sans"/>
                <a:cs typeface="Open Sans"/>
                <a:sym typeface="Open Sans"/>
              </a:rPr>
              <a:t>such as; building, testing, and deploying software.</a:t>
            </a:r>
          </a:p>
        </p:txBody>
      </p:sp>
      <p:sp>
        <p:nvSpPr>
          <p:cNvPr id="511" name="Google Shape;511;p54"/>
          <p:cNvSpPr/>
          <p:nvPr/>
        </p:nvSpPr>
        <p:spPr>
          <a:xfrm>
            <a:off x="2444242" y="7279232"/>
            <a:ext cx="11367515" cy="831364"/>
          </a:xfrm>
          <a:prstGeom prst="roundRect">
            <a:avLst>
              <a:gd name="adj" fmla="val 16667"/>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Jenkins plays an important role in developing continuous integration and continuous delivery pipelines. </a:t>
            </a:r>
            <a:endParaRPr sz="2200" b="0" i="0" u="none" strike="noStrike" cap="none" dirty="0">
              <a:solidFill>
                <a:srgbClr val="3F3F3F"/>
              </a:solidFill>
              <a:latin typeface="Open Sans"/>
              <a:ea typeface="Open Sans"/>
              <a:cs typeface="Open Sans"/>
              <a:sym typeface="Open Sans"/>
            </a:endParaRPr>
          </a:p>
        </p:txBody>
      </p:sp>
      <p:pic>
        <p:nvPicPr>
          <p:cNvPr id="512" name="Google Shape;512;p54" descr="File:Jenkins logo.svg - Wikimedia Commons"/>
          <p:cNvPicPr preferRelativeResize="0"/>
          <p:nvPr/>
        </p:nvPicPr>
        <p:blipFill rotWithShape="1">
          <a:blip r:embed="rId3">
            <a:alphaModFix/>
          </a:blip>
          <a:srcRect/>
          <a:stretch/>
        </p:blipFill>
        <p:spPr>
          <a:xfrm>
            <a:off x="4091563" y="3041126"/>
            <a:ext cx="2512437" cy="3469257"/>
          </a:xfrm>
          <a:prstGeom prst="rect">
            <a:avLst/>
          </a:prstGeom>
          <a:noFill/>
          <a:ln>
            <a:noFill/>
          </a:ln>
        </p:spPr>
      </p:pic>
      <p:grpSp>
        <p:nvGrpSpPr>
          <p:cNvPr id="513" name="Google Shape;513;p54"/>
          <p:cNvGrpSpPr/>
          <p:nvPr/>
        </p:nvGrpSpPr>
        <p:grpSpPr>
          <a:xfrm>
            <a:off x="7338286" y="2723246"/>
            <a:ext cx="5147822" cy="3758700"/>
            <a:chOff x="1990505" y="615552"/>
            <a:chExt cx="5147822" cy="3758700"/>
          </a:xfrm>
        </p:grpSpPr>
        <p:sp>
          <p:nvSpPr>
            <p:cNvPr id="514" name="Google Shape;514;p54"/>
            <p:cNvSpPr/>
            <p:nvPr/>
          </p:nvSpPr>
          <p:spPr>
            <a:xfrm>
              <a:off x="3826514" y="1644162"/>
              <a:ext cx="2583683" cy="2583683"/>
            </a:xfrm>
            <a:custGeom>
              <a:avLst/>
              <a:gdLst/>
              <a:ahLst/>
              <a:cxnLst/>
              <a:rect l="l" t="t" r="r" b="b"/>
              <a:pathLst>
                <a:path w="120000" h="120000" extrusionOk="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4"/>
            <p:cNvSpPr txBox="1"/>
            <p:nvPr/>
          </p:nvSpPr>
          <p:spPr>
            <a:xfrm>
              <a:off x="4345949" y="2249377"/>
              <a:ext cx="1544813" cy="1328067"/>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Ops</a:t>
              </a:r>
              <a:endParaRPr/>
            </a:p>
          </p:txBody>
        </p:sp>
        <p:sp>
          <p:nvSpPr>
            <p:cNvPr id="516" name="Google Shape;516;p54"/>
            <p:cNvSpPr/>
            <p:nvPr/>
          </p:nvSpPr>
          <p:spPr>
            <a:xfrm>
              <a:off x="2323280" y="1033473"/>
              <a:ext cx="1879042" cy="1879042"/>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4"/>
            <p:cNvSpPr txBox="1"/>
            <p:nvPr/>
          </p:nvSpPr>
          <p:spPr>
            <a:xfrm>
              <a:off x="2796334" y="1509387"/>
              <a:ext cx="932934" cy="927214"/>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Dev</a:t>
              </a:r>
              <a:endParaRPr/>
            </a:p>
          </p:txBody>
        </p:sp>
        <p:sp>
          <p:nvSpPr>
            <p:cNvPr id="518" name="Google Shape;518;p54"/>
            <p:cNvSpPr/>
            <p:nvPr/>
          </p:nvSpPr>
          <p:spPr>
            <a:xfrm>
              <a:off x="3960396" y="1196321"/>
              <a:ext cx="3177931" cy="3177931"/>
            </a:xfrm>
            <a:custGeom>
              <a:avLst/>
              <a:gdLst/>
              <a:ahLst/>
              <a:cxnLst/>
              <a:rect l="l" t="t" r="r" b="b"/>
              <a:pathLst>
                <a:path w="120000" h="120000" extrusionOk="0">
                  <a:moveTo>
                    <a:pt x="43479" y="6390"/>
                  </a:moveTo>
                  <a:lnTo>
                    <a:pt x="43479" y="6390"/>
                  </a:lnTo>
                  <a:cubicBezTo>
                    <a:pt x="69564" y="-1648"/>
                    <a:pt x="97649" y="10255"/>
                    <a:pt x="110012" y="34590"/>
                  </a:cubicBezTo>
                  <a:cubicBezTo>
                    <a:pt x="122376" y="58924"/>
                    <a:pt x="115431" y="88626"/>
                    <a:pt x="93558" y="104954"/>
                  </a:cubicBezTo>
                  <a:lnTo>
                    <a:pt x="95608" y="108260"/>
                  </a:lnTo>
                  <a:lnTo>
                    <a:pt x="88021" y="105188"/>
                  </a:lnTo>
                  <a:lnTo>
                    <a:pt x="88410" y="96653"/>
                  </a:lnTo>
                  <a:lnTo>
                    <a:pt x="90460" y="99958"/>
                  </a:lnTo>
                  <a:cubicBezTo>
                    <a:pt x="109826" y="85195"/>
                    <a:pt x="115818" y="58670"/>
                    <a:pt x="104679" y="37016"/>
                  </a:cubicBezTo>
                  <a:cubicBezTo>
                    <a:pt x="93539" y="15362"/>
                    <a:pt x="68475" y="4813"/>
                    <a:pt x="45203" y="11984"/>
                  </a:cubicBezTo>
                  <a:close/>
                </a:path>
              </a:pathLst>
            </a:custGeom>
            <a:solidFill>
              <a:srgbClr val="F4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4"/>
            <p:cNvSpPr/>
            <p:nvPr/>
          </p:nvSpPr>
          <p:spPr>
            <a:xfrm>
              <a:off x="1990505" y="615552"/>
              <a:ext cx="2402825" cy="2402825"/>
            </a:xfrm>
            <a:custGeom>
              <a:avLst/>
              <a:gdLst/>
              <a:ahLst/>
              <a:cxnLst/>
              <a:rect l="l" t="t" r="r" b="b"/>
              <a:pathLst>
                <a:path w="120000" h="120000" extrusionOk="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F4B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0" name="Google Shape;520;p54"/>
          <p:cNvPicPr preferRelativeResize="0"/>
          <p:nvPr/>
        </p:nvPicPr>
        <p:blipFill rotWithShape="1">
          <a:blip r:embed="rId4">
            <a:alphaModFix/>
          </a:blip>
          <a:srcRect t="6807" b="6798"/>
          <a:stretch/>
        </p:blipFill>
        <p:spPr>
          <a:xfrm>
            <a:off x="6836575" y="889500"/>
            <a:ext cx="2657493" cy="9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a:t>Setting Up Jenkins Environment</a:t>
            </a:r>
            <a:endParaRPr/>
          </a:p>
        </p:txBody>
      </p:sp>
      <p:sp>
        <p:nvSpPr>
          <p:cNvPr id="527" name="Google Shape;527;p55"/>
          <p:cNvSpPr/>
          <p:nvPr/>
        </p:nvSpPr>
        <p:spPr>
          <a:xfrm>
            <a:off x="2284250" y="1381328"/>
            <a:ext cx="12060718" cy="972862"/>
          </a:xfrm>
          <a:prstGeom prst="roundRect">
            <a:avLst>
              <a:gd name="adj" fmla="val 16667"/>
            </a:avLst>
          </a:prstGeom>
          <a:solidFill>
            <a:schemeClr val="accent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Jenkins environment is needed to create the NodeJS project using </a:t>
            </a:r>
            <a:r>
              <a:rPr lang="en-US" sz="2200" b="0" i="0" u="none" strike="noStrike" cap="none" dirty="0" err="1">
                <a:solidFill>
                  <a:schemeClr val="tx1">
                    <a:lumMod val="75000"/>
                    <a:lumOff val="25000"/>
                  </a:schemeClr>
                </a:solidFill>
                <a:latin typeface="Open Sans"/>
                <a:ea typeface="Open Sans"/>
                <a:cs typeface="Open Sans"/>
                <a:sym typeface="Open Sans"/>
              </a:rPr>
              <a:t>Jenkinsfile</a:t>
            </a:r>
            <a:r>
              <a:rPr lang="en-US" sz="2200" b="0" i="0" u="none" strike="noStrike" cap="none" dirty="0">
                <a:solidFill>
                  <a:schemeClr val="tx1">
                    <a:lumMod val="75000"/>
                    <a:lumOff val="25000"/>
                  </a:schemeClr>
                </a:solidFill>
                <a:latin typeface="Open Sans"/>
                <a:ea typeface="Open Sans"/>
                <a:cs typeface="Open Sans"/>
                <a:sym typeface="Open Sans"/>
              </a:rPr>
              <a:t> for the build. </a:t>
            </a:r>
          </a:p>
        </p:txBody>
      </p:sp>
      <p:pic>
        <p:nvPicPr>
          <p:cNvPr id="528" name="Google Shape;528;p55"/>
          <p:cNvPicPr preferRelativeResize="0"/>
          <p:nvPr/>
        </p:nvPicPr>
        <p:blipFill rotWithShape="1">
          <a:blip r:embed="rId3">
            <a:alphaModFix/>
          </a:blip>
          <a:srcRect/>
          <a:stretch/>
        </p:blipFill>
        <p:spPr>
          <a:xfrm>
            <a:off x="4418110" y="3027141"/>
            <a:ext cx="7419779" cy="4473893"/>
          </a:xfrm>
          <a:prstGeom prst="rect">
            <a:avLst/>
          </a:prstGeom>
          <a:noFill/>
          <a:ln w="9525" cap="flat" cmpd="sng">
            <a:solidFill>
              <a:schemeClr val="dk1"/>
            </a:solidFill>
            <a:prstDash val="solid"/>
            <a:round/>
            <a:headEnd type="none" w="sm" len="sm"/>
            <a:tailEnd type="none" w="sm" len="sm"/>
          </a:ln>
        </p:spPr>
      </p:pic>
      <p:pic>
        <p:nvPicPr>
          <p:cNvPr id="529" name="Google Shape;529;p55"/>
          <p:cNvPicPr preferRelativeResize="0"/>
          <p:nvPr/>
        </p:nvPicPr>
        <p:blipFill rotWithShape="1">
          <a:blip r:embed="rId4">
            <a:alphaModFix/>
          </a:blip>
          <a:srcRect t="6807" b="6798"/>
          <a:stretch/>
        </p:blipFill>
        <p:spPr>
          <a:xfrm>
            <a:off x="3796349" y="889500"/>
            <a:ext cx="9036521" cy="9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
          <p:cNvSpPr/>
          <p:nvPr/>
        </p:nvSpPr>
        <p:spPr>
          <a:xfrm>
            <a:off x="1811817" y="1347082"/>
            <a:ext cx="12632246" cy="996612"/>
          </a:xfrm>
          <a:prstGeom prst="roundRect">
            <a:avLst>
              <a:gd name="adj" fmla="val 16667"/>
            </a:avLst>
          </a:prstGeom>
          <a:solidFill>
            <a:schemeClr val="accent2">
              <a:lumMod val="40000"/>
              <a:lumOff val="60000"/>
            </a:schemeClr>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Create a new repository on your GitHub account which will be used by Jenkins to sync the code in SCM.</a:t>
            </a:r>
            <a:endParaRPr dirty="0">
              <a:solidFill>
                <a:schemeClr val="tx1">
                  <a:lumMod val="75000"/>
                  <a:lumOff val="25000"/>
                </a:schemeClr>
              </a:solidFill>
            </a:endParaRPr>
          </a:p>
        </p:txBody>
      </p:sp>
      <p:sp>
        <p:nvSpPr>
          <p:cNvPr id="535" name="Google Shape;535;p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Git Repository on GitHub for the Web-Admin Project</a:t>
            </a:r>
            <a:endParaRPr>
              <a:solidFill>
                <a:srgbClr val="3F3F3F"/>
              </a:solidFill>
            </a:endParaRPr>
          </a:p>
        </p:txBody>
      </p:sp>
      <p:pic>
        <p:nvPicPr>
          <p:cNvPr id="536" name="Google Shape;536;p8"/>
          <p:cNvPicPr preferRelativeResize="0"/>
          <p:nvPr/>
        </p:nvPicPr>
        <p:blipFill rotWithShape="1">
          <a:blip r:embed="rId3">
            <a:alphaModFix/>
          </a:blip>
          <a:srcRect/>
          <a:stretch/>
        </p:blipFill>
        <p:spPr>
          <a:xfrm>
            <a:off x="2367348" y="2885234"/>
            <a:ext cx="11521304" cy="5344365"/>
          </a:xfrm>
          <a:prstGeom prst="rect">
            <a:avLst/>
          </a:prstGeom>
          <a:noFill/>
          <a:ln w="9525" cap="flat" cmpd="sng">
            <a:solidFill>
              <a:schemeClr val="dk1"/>
            </a:solidFill>
            <a:prstDash val="solid"/>
            <a:round/>
            <a:headEnd type="none" w="sm" len="sm"/>
            <a:tailEnd type="none" w="sm" len="sm"/>
          </a:ln>
        </p:spPr>
      </p:pic>
      <p:sp>
        <p:nvSpPr>
          <p:cNvPr id="537" name="Google Shape;537;p8"/>
          <p:cNvSpPr/>
          <p:nvPr/>
        </p:nvSpPr>
        <p:spPr>
          <a:xfrm>
            <a:off x="5159950" y="5015877"/>
            <a:ext cx="3598318" cy="541540"/>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538" name="Google Shape;538;p8"/>
          <p:cNvPicPr preferRelativeResize="0"/>
          <p:nvPr/>
        </p:nvPicPr>
        <p:blipFill rotWithShape="1">
          <a:blip r:embed="rId4">
            <a:alphaModFix/>
          </a:blip>
          <a:srcRect t="6807" b="6798"/>
          <a:stretch/>
        </p:blipFill>
        <p:spPr>
          <a:xfrm>
            <a:off x="422347" y="889500"/>
            <a:ext cx="15933812" cy="9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Sync the Project on GitHub for the Web-Admin Project </a:t>
            </a:r>
            <a:endParaRPr>
              <a:solidFill>
                <a:srgbClr val="3F3F3F"/>
              </a:solidFill>
            </a:endParaRPr>
          </a:p>
        </p:txBody>
      </p:sp>
      <p:sp>
        <p:nvSpPr>
          <p:cNvPr id="545" name="Google Shape;545;p56"/>
          <p:cNvSpPr/>
          <p:nvPr/>
        </p:nvSpPr>
        <p:spPr>
          <a:xfrm>
            <a:off x="4038601" y="1371600"/>
            <a:ext cx="7618566" cy="665615"/>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Push</a:t>
            </a:r>
            <a:r>
              <a:rPr lang="en-US" sz="2200" b="0" i="0" u="none" strike="noStrike" cap="none" dirty="0">
                <a:solidFill>
                  <a:schemeClr val="lt1"/>
                </a:solidFill>
                <a:latin typeface="Open Sans"/>
                <a:ea typeface="Open Sans"/>
                <a:cs typeface="Open Sans"/>
                <a:sym typeface="Open Sans"/>
              </a:rPr>
              <a:t> the code on GitHub for the web-admin project.</a:t>
            </a:r>
            <a:endParaRPr dirty="0"/>
          </a:p>
        </p:txBody>
      </p:sp>
      <p:pic>
        <p:nvPicPr>
          <p:cNvPr id="546" name="Google Shape;546;p56"/>
          <p:cNvPicPr preferRelativeResize="0"/>
          <p:nvPr/>
        </p:nvPicPr>
        <p:blipFill rotWithShape="1">
          <a:blip r:embed="rId3">
            <a:alphaModFix/>
          </a:blip>
          <a:srcRect b="46722"/>
          <a:stretch/>
        </p:blipFill>
        <p:spPr>
          <a:xfrm>
            <a:off x="3154738" y="2509309"/>
            <a:ext cx="9946403" cy="5745191"/>
          </a:xfrm>
          <a:prstGeom prst="rect">
            <a:avLst/>
          </a:prstGeom>
          <a:noFill/>
          <a:ln w="9525" cap="flat" cmpd="sng">
            <a:solidFill>
              <a:schemeClr val="dk1"/>
            </a:solidFill>
            <a:prstDash val="solid"/>
            <a:round/>
            <a:headEnd type="none" w="sm" len="sm"/>
            <a:tailEnd type="none" w="sm" len="sm"/>
          </a:ln>
        </p:spPr>
      </p:pic>
      <p:pic>
        <p:nvPicPr>
          <p:cNvPr id="547" name="Google Shape;547;p56"/>
          <p:cNvPicPr preferRelativeResize="0"/>
          <p:nvPr/>
        </p:nvPicPr>
        <p:blipFill rotWithShape="1">
          <a:blip r:embed="rId4">
            <a:alphaModFix/>
          </a:blip>
          <a:srcRect t="6807" b="6798"/>
          <a:stretch/>
        </p:blipFill>
        <p:spPr>
          <a:xfrm>
            <a:off x="1579777" y="889500"/>
            <a:ext cx="13588692" cy="9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57"/>
          <p:cNvPicPr preferRelativeResize="0"/>
          <p:nvPr/>
        </p:nvPicPr>
        <p:blipFill rotWithShape="1">
          <a:blip r:embed="rId3">
            <a:alphaModFix/>
          </a:blip>
          <a:srcRect/>
          <a:stretch/>
        </p:blipFill>
        <p:spPr>
          <a:xfrm>
            <a:off x="3814583" y="2485364"/>
            <a:ext cx="8385684" cy="5623857"/>
          </a:xfrm>
          <a:prstGeom prst="rect">
            <a:avLst/>
          </a:prstGeom>
          <a:noFill/>
          <a:ln w="9525" cap="flat" cmpd="sng">
            <a:solidFill>
              <a:schemeClr val="dk1"/>
            </a:solidFill>
            <a:prstDash val="solid"/>
            <a:round/>
            <a:headEnd type="none" w="sm" len="sm"/>
            <a:tailEnd type="none" w="sm" len="sm"/>
          </a:ln>
        </p:spPr>
      </p:pic>
      <p:sp>
        <p:nvSpPr>
          <p:cNvPr id="554" name="Google Shape;554;p5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Configure Jenkins Pipeline Stages</a:t>
            </a:r>
            <a:endParaRPr>
              <a:solidFill>
                <a:srgbClr val="3F3F3F"/>
              </a:solidFill>
            </a:endParaRPr>
          </a:p>
        </p:txBody>
      </p:sp>
      <p:sp>
        <p:nvSpPr>
          <p:cNvPr id="555" name="Google Shape;555;p57"/>
          <p:cNvSpPr/>
          <p:nvPr/>
        </p:nvSpPr>
        <p:spPr>
          <a:xfrm>
            <a:off x="2960947" y="1386648"/>
            <a:ext cx="10334105" cy="815374"/>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Create</a:t>
            </a:r>
            <a:r>
              <a:rPr lang="en-US" sz="2200" b="0" i="0" u="none" strike="noStrike" cap="none" dirty="0">
                <a:solidFill>
                  <a:schemeClr val="lt1"/>
                </a:solidFill>
                <a:latin typeface="Open Sans"/>
                <a:ea typeface="Open Sans"/>
                <a:cs typeface="Open Sans"/>
                <a:sym typeface="Open Sans"/>
              </a:rPr>
              <a:t> a </a:t>
            </a:r>
            <a:r>
              <a:rPr lang="en-US" sz="2200" b="0" i="0" u="none" strike="noStrike" cap="none" dirty="0" err="1">
                <a:solidFill>
                  <a:schemeClr val="lt1"/>
                </a:solidFill>
                <a:latin typeface="Open Sans"/>
                <a:ea typeface="Open Sans"/>
                <a:cs typeface="Open Sans"/>
                <a:sym typeface="Open Sans"/>
              </a:rPr>
              <a:t>Jenkinsfile</a:t>
            </a:r>
            <a:r>
              <a:rPr lang="en-US" sz="2200" b="0" i="0" u="none" strike="noStrike" cap="none" dirty="0">
                <a:solidFill>
                  <a:schemeClr val="lt1"/>
                </a:solidFill>
                <a:latin typeface="Open Sans"/>
                <a:ea typeface="Open Sans"/>
                <a:cs typeface="Open Sans"/>
                <a:sym typeface="Open Sans"/>
              </a:rPr>
              <a:t> for Jenkins to build the </a:t>
            </a:r>
            <a:r>
              <a:rPr lang="en-US" sz="2200" b="1" i="0" u="none" strike="noStrike" cap="none" dirty="0">
                <a:solidFill>
                  <a:schemeClr val="lt1"/>
                </a:solidFill>
                <a:latin typeface="Open Sans"/>
                <a:ea typeface="Open Sans"/>
                <a:cs typeface="Open Sans"/>
                <a:sym typeface="Open Sans"/>
              </a:rPr>
              <a:t>project</a:t>
            </a:r>
            <a:r>
              <a:rPr lang="en-US" sz="2200" b="0" i="0" u="none" strike="noStrike" cap="none" dirty="0">
                <a:solidFill>
                  <a:schemeClr val="lt1"/>
                </a:solidFill>
                <a:latin typeface="Open Sans"/>
                <a:ea typeface="Open Sans"/>
                <a:cs typeface="Open Sans"/>
                <a:sym typeface="Open Sans"/>
              </a:rPr>
              <a:t> as a Pipeline in Jenkins.</a:t>
            </a:r>
            <a:endParaRPr sz="2200" b="0" i="0" u="none" strike="noStrike" cap="none" dirty="0">
              <a:solidFill>
                <a:schemeClr val="lt1"/>
              </a:solidFill>
              <a:latin typeface="Open Sans"/>
              <a:ea typeface="Open Sans"/>
              <a:cs typeface="Open Sans"/>
              <a:sym typeface="Open Sans"/>
            </a:endParaRPr>
          </a:p>
        </p:txBody>
      </p:sp>
      <p:sp>
        <p:nvSpPr>
          <p:cNvPr id="556" name="Google Shape;556;p57"/>
          <p:cNvSpPr/>
          <p:nvPr/>
        </p:nvSpPr>
        <p:spPr>
          <a:xfrm>
            <a:off x="7132279" y="4175309"/>
            <a:ext cx="4837256" cy="101779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57" name="Google Shape;557;p57"/>
          <p:cNvSpPr/>
          <p:nvPr/>
        </p:nvSpPr>
        <p:spPr>
          <a:xfrm>
            <a:off x="12528374" y="3284777"/>
            <a:ext cx="2592051" cy="292631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Create Jenkinsfile in the root directory of the project and push it to GitHub so that Jenkins can use it for Pipeline.</a:t>
            </a:r>
            <a:endParaRPr sz="2000" b="0" i="0" u="none" strike="noStrike" cap="none">
              <a:solidFill>
                <a:srgbClr val="3F3F3F"/>
              </a:solidFill>
              <a:latin typeface="Open Sans"/>
              <a:ea typeface="Open Sans"/>
              <a:cs typeface="Open Sans"/>
              <a:sym typeface="Open Sans"/>
            </a:endParaRPr>
          </a:p>
        </p:txBody>
      </p:sp>
      <p:cxnSp>
        <p:nvCxnSpPr>
          <p:cNvPr id="558" name="Google Shape;558;p57"/>
          <p:cNvCxnSpPr/>
          <p:nvPr/>
        </p:nvCxnSpPr>
        <p:spPr>
          <a:xfrm>
            <a:off x="11988374" y="4747934"/>
            <a:ext cx="540000" cy="0"/>
          </a:xfrm>
          <a:prstGeom prst="straightConnector1">
            <a:avLst/>
          </a:prstGeom>
          <a:noFill/>
          <a:ln w="19050" cap="flat" cmpd="sng">
            <a:solidFill>
              <a:srgbClr val="FF0000"/>
            </a:solidFill>
            <a:prstDash val="solid"/>
            <a:miter lim="800000"/>
            <a:headEnd type="none" w="sm" len="sm"/>
            <a:tailEnd type="triangle" w="lg" len="lg"/>
          </a:ln>
        </p:spPr>
      </p:cxnSp>
      <p:pic>
        <p:nvPicPr>
          <p:cNvPr id="559" name="Google Shape;559;p57"/>
          <p:cNvPicPr preferRelativeResize="0"/>
          <p:nvPr/>
        </p:nvPicPr>
        <p:blipFill rotWithShape="1">
          <a:blip r:embed="rId4">
            <a:alphaModFix/>
          </a:blip>
          <a:srcRect t="6807" b="6798"/>
          <a:stretch/>
        </p:blipFill>
        <p:spPr>
          <a:xfrm>
            <a:off x="3950389" y="871640"/>
            <a:ext cx="8858465" cy="9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58"/>
          <p:cNvPicPr preferRelativeResize="0"/>
          <p:nvPr/>
        </p:nvPicPr>
        <p:blipFill rotWithShape="1">
          <a:blip r:embed="rId3">
            <a:alphaModFix/>
          </a:blip>
          <a:srcRect/>
          <a:stretch/>
        </p:blipFill>
        <p:spPr>
          <a:xfrm>
            <a:off x="3340962" y="2784583"/>
            <a:ext cx="9574076" cy="5267736"/>
          </a:xfrm>
          <a:prstGeom prst="rect">
            <a:avLst/>
          </a:prstGeom>
          <a:noFill/>
          <a:ln w="9525" cap="flat" cmpd="sng">
            <a:solidFill>
              <a:schemeClr val="dk1"/>
            </a:solidFill>
            <a:prstDash val="solid"/>
            <a:round/>
            <a:headEnd type="none" w="sm" len="sm"/>
            <a:tailEnd type="none" w="sm" len="sm"/>
          </a:ln>
        </p:spPr>
      </p:pic>
      <p:sp>
        <p:nvSpPr>
          <p:cNvPr id="566" name="Google Shape;566;p5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a Jenkins Pipeline Project for the Web-Admin Project</a:t>
            </a:r>
            <a:endParaRPr>
              <a:solidFill>
                <a:srgbClr val="3F3F3F"/>
              </a:solidFill>
            </a:endParaRPr>
          </a:p>
        </p:txBody>
      </p:sp>
      <p:sp>
        <p:nvSpPr>
          <p:cNvPr id="567" name="Google Shape;567;p58"/>
          <p:cNvSpPr/>
          <p:nvPr/>
        </p:nvSpPr>
        <p:spPr>
          <a:xfrm>
            <a:off x="4668312" y="1524000"/>
            <a:ext cx="6919200" cy="581700"/>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Create</a:t>
            </a:r>
            <a:r>
              <a:rPr lang="en-US" sz="2200" b="0" i="0" u="none" strike="noStrike" cap="none" dirty="0">
                <a:solidFill>
                  <a:schemeClr val="lt1"/>
                </a:solidFill>
                <a:latin typeface="Open Sans"/>
                <a:ea typeface="Open Sans"/>
                <a:cs typeface="Open Sans"/>
                <a:sym typeface="Open Sans"/>
              </a:rPr>
              <a:t> a new project in Jenkins of type Pipeline.</a:t>
            </a:r>
            <a:endParaRPr dirty="0"/>
          </a:p>
        </p:txBody>
      </p:sp>
      <p:sp>
        <p:nvSpPr>
          <p:cNvPr id="568" name="Google Shape;568;p58"/>
          <p:cNvSpPr/>
          <p:nvPr/>
        </p:nvSpPr>
        <p:spPr>
          <a:xfrm>
            <a:off x="4942114" y="6141199"/>
            <a:ext cx="6161315" cy="651488"/>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569" name="Google Shape;569;p58"/>
          <p:cNvPicPr preferRelativeResize="0"/>
          <p:nvPr/>
        </p:nvPicPr>
        <p:blipFill rotWithShape="1">
          <a:blip r:embed="rId4">
            <a:alphaModFix/>
          </a:blip>
          <a:srcRect t="6807" b="6798"/>
          <a:stretch/>
        </p:blipFill>
        <p:spPr>
          <a:xfrm>
            <a:off x="529290" y="889500"/>
            <a:ext cx="16093150" cy="9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p59"/>
          <p:cNvPicPr preferRelativeResize="0"/>
          <p:nvPr/>
        </p:nvPicPr>
        <p:blipFill rotWithShape="1">
          <a:blip r:embed="rId3">
            <a:alphaModFix/>
          </a:blip>
          <a:srcRect/>
          <a:stretch/>
        </p:blipFill>
        <p:spPr>
          <a:xfrm>
            <a:off x="3043953" y="2656115"/>
            <a:ext cx="10168094" cy="5573485"/>
          </a:xfrm>
          <a:prstGeom prst="rect">
            <a:avLst/>
          </a:prstGeom>
          <a:noFill/>
          <a:ln w="9525" cap="flat" cmpd="sng">
            <a:solidFill>
              <a:schemeClr val="dk1"/>
            </a:solidFill>
            <a:prstDash val="solid"/>
            <a:round/>
            <a:headEnd type="none" w="sm" len="sm"/>
            <a:tailEnd type="none" w="sm" len="sm"/>
          </a:ln>
        </p:spPr>
      </p:pic>
      <p:sp>
        <p:nvSpPr>
          <p:cNvPr id="576" name="Google Shape;576;p5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Configure Jenkins Pipeline SCM for the Web-Admin Project</a:t>
            </a:r>
            <a:endParaRPr>
              <a:solidFill>
                <a:srgbClr val="3F3F3F"/>
              </a:solidFill>
            </a:endParaRPr>
          </a:p>
        </p:txBody>
      </p:sp>
      <p:sp>
        <p:nvSpPr>
          <p:cNvPr id="577" name="Google Shape;577;p59"/>
          <p:cNvSpPr/>
          <p:nvPr/>
        </p:nvSpPr>
        <p:spPr>
          <a:xfrm>
            <a:off x="2417038" y="1442762"/>
            <a:ext cx="11421803" cy="751166"/>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Configure</a:t>
            </a:r>
            <a:r>
              <a:rPr lang="en-US" sz="2200" b="0" i="0" u="none" strike="noStrike" cap="none" dirty="0">
                <a:solidFill>
                  <a:schemeClr val="lt1"/>
                </a:solidFill>
                <a:latin typeface="Open Sans"/>
                <a:ea typeface="Open Sans"/>
                <a:cs typeface="Open Sans"/>
                <a:sym typeface="Open Sans"/>
              </a:rPr>
              <a:t> the Jenkins Pipeline project by passing the GitHub repository URL.</a:t>
            </a:r>
            <a:endParaRPr dirty="0"/>
          </a:p>
        </p:txBody>
      </p:sp>
      <p:sp>
        <p:nvSpPr>
          <p:cNvPr id="578" name="Google Shape;578;p59"/>
          <p:cNvSpPr/>
          <p:nvPr/>
        </p:nvSpPr>
        <p:spPr>
          <a:xfrm>
            <a:off x="4955705" y="4692721"/>
            <a:ext cx="5777607" cy="170807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579" name="Google Shape;579;p59"/>
          <p:cNvPicPr preferRelativeResize="0"/>
          <p:nvPr/>
        </p:nvPicPr>
        <p:blipFill rotWithShape="1">
          <a:blip r:embed="rId4">
            <a:alphaModFix/>
          </a:blip>
          <a:srcRect t="6807" b="6798"/>
          <a:stretch/>
        </p:blipFill>
        <p:spPr>
          <a:xfrm>
            <a:off x="529290" y="889500"/>
            <a:ext cx="16093150" cy="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60"/>
          <p:cNvPicPr preferRelativeResize="0"/>
          <p:nvPr/>
        </p:nvPicPr>
        <p:blipFill rotWithShape="1">
          <a:blip r:embed="rId3">
            <a:alphaModFix/>
          </a:blip>
          <a:srcRect/>
          <a:stretch/>
        </p:blipFill>
        <p:spPr>
          <a:xfrm>
            <a:off x="3439886" y="2664250"/>
            <a:ext cx="9393688" cy="5695979"/>
          </a:xfrm>
          <a:prstGeom prst="rect">
            <a:avLst/>
          </a:prstGeom>
          <a:noFill/>
          <a:ln w="9525" cap="flat" cmpd="sng">
            <a:solidFill>
              <a:schemeClr val="dk1"/>
            </a:solidFill>
            <a:prstDash val="solid"/>
            <a:round/>
            <a:headEnd type="none" w="sm" len="sm"/>
            <a:tailEnd type="none" w="sm" len="sm"/>
          </a:ln>
        </p:spPr>
      </p:pic>
      <p:sp>
        <p:nvSpPr>
          <p:cNvPr id="586" name="Google Shape;586;p6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Configure Jenkinsfile in Jenkins for the Web-Admin Project</a:t>
            </a:r>
            <a:endParaRPr>
              <a:solidFill>
                <a:srgbClr val="3F3F3F"/>
              </a:solidFill>
            </a:endParaRPr>
          </a:p>
        </p:txBody>
      </p:sp>
      <p:sp>
        <p:nvSpPr>
          <p:cNvPr id="587" name="Google Shape;587;p60"/>
          <p:cNvSpPr/>
          <p:nvPr/>
        </p:nvSpPr>
        <p:spPr>
          <a:xfrm>
            <a:off x="4629456" y="1372413"/>
            <a:ext cx="7014548" cy="773204"/>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From the branch specifier, </a:t>
            </a:r>
            <a:r>
              <a:rPr lang="en-US" sz="2200" b="1" i="0" u="none" strike="noStrike" cap="none" dirty="0">
                <a:solidFill>
                  <a:schemeClr val="lt1"/>
                </a:solidFill>
                <a:latin typeface="Open Sans"/>
                <a:ea typeface="Open Sans"/>
                <a:cs typeface="Open Sans"/>
                <a:sym typeface="Open Sans"/>
              </a:rPr>
              <a:t>select</a:t>
            </a:r>
            <a:r>
              <a:rPr lang="en-US" sz="2200" b="0" i="0" u="none" strike="noStrike" cap="none" dirty="0">
                <a:solidFill>
                  <a:schemeClr val="lt1"/>
                </a:solidFill>
                <a:latin typeface="Open Sans"/>
                <a:ea typeface="Open Sans"/>
                <a:cs typeface="Open Sans"/>
                <a:sym typeface="Open Sans"/>
              </a:rPr>
              <a:t> the branch. </a:t>
            </a:r>
            <a:endParaRPr sz="2200" b="0" i="0" u="none" strike="noStrike" cap="none" dirty="0">
              <a:solidFill>
                <a:schemeClr val="lt1"/>
              </a:solidFill>
              <a:latin typeface="Open Sans"/>
              <a:ea typeface="Open Sans"/>
              <a:cs typeface="Open Sans"/>
              <a:sym typeface="Open Sans"/>
            </a:endParaRPr>
          </a:p>
        </p:txBody>
      </p:sp>
      <p:sp>
        <p:nvSpPr>
          <p:cNvPr id="588" name="Google Shape;588;p60"/>
          <p:cNvSpPr/>
          <p:nvPr/>
        </p:nvSpPr>
        <p:spPr>
          <a:xfrm>
            <a:off x="5467317" y="3760397"/>
            <a:ext cx="5665693" cy="130716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89" name="Google Shape;589;p60"/>
          <p:cNvSpPr/>
          <p:nvPr/>
        </p:nvSpPr>
        <p:spPr>
          <a:xfrm>
            <a:off x="11889438" y="3878753"/>
            <a:ext cx="3593867" cy="972498"/>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Select the default branch, which is master.</a:t>
            </a:r>
            <a:endParaRPr sz="2000" b="0" i="0" u="none" strike="noStrike" cap="none">
              <a:solidFill>
                <a:srgbClr val="3F3F3F"/>
              </a:solidFill>
              <a:latin typeface="Open Sans"/>
              <a:ea typeface="Open Sans"/>
              <a:cs typeface="Open Sans"/>
              <a:sym typeface="Open Sans"/>
            </a:endParaRPr>
          </a:p>
        </p:txBody>
      </p:sp>
      <p:cxnSp>
        <p:nvCxnSpPr>
          <p:cNvPr id="590" name="Google Shape;590;p60"/>
          <p:cNvCxnSpPr/>
          <p:nvPr/>
        </p:nvCxnSpPr>
        <p:spPr>
          <a:xfrm>
            <a:off x="11133010" y="4419912"/>
            <a:ext cx="720000" cy="0"/>
          </a:xfrm>
          <a:prstGeom prst="straightConnector1">
            <a:avLst/>
          </a:prstGeom>
          <a:noFill/>
          <a:ln w="19050" cap="flat" cmpd="sng">
            <a:solidFill>
              <a:srgbClr val="FF0000"/>
            </a:solidFill>
            <a:prstDash val="solid"/>
            <a:miter lim="800000"/>
            <a:headEnd type="none" w="sm" len="sm"/>
            <a:tailEnd type="triangle" w="lg" len="lg"/>
          </a:ln>
        </p:spPr>
      </p:cxnSp>
      <p:sp>
        <p:nvSpPr>
          <p:cNvPr id="591" name="Google Shape;591;p60"/>
          <p:cNvSpPr/>
          <p:nvPr/>
        </p:nvSpPr>
        <p:spPr>
          <a:xfrm>
            <a:off x="5467317" y="6430478"/>
            <a:ext cx="5665692" cy="732323"/>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92" name="Google Shape;592;p60"/>
          <p:cNvSpPr/>
          <p:nvPr/>
        </p:nvSpPr>
        <p:spPr>
          <a:xfrm>
            <a:off x="11889438" y="5989936"/>
            <a:ext cx="3593867" cy="1691224"/>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The Script Path contains the </a:t>
            </a:r>
            <a:r>
              <a:rPr lang="en-US" sz="2000" b="0" i="0" u="none" strike="noStrike" cap="none" dirty="0" err="1">
                <a:solidFill>
                  <a:srgbClr val="3F3F3F"/>
                </a:solidFill>
                <a:latin typeface="Open Sans"/>
                <a:ea typeface="Open Sans"/>
                <a:cs typeface="Open Sans"/>
                <a:sym typeface="Open Sans"/>
              </a:rPr>
              <a:t>Jenkinsfile</a:t>
            </a:r>
            <a:r>
              <a:rPr lang="en-US" sz="2000" b="0" i="0" u="none" strike="noStrike" cap="none" dirty="0">
                <a:solidFill>
                  <a:srgbClr val="3F3F3F"/>
                </a:solidFill>
                <a:latin typeface="Open Sans"/>
                <a:ea typeface="Open Sans"/>
                <a:cs typeface="Open Sans"/>
                <a:sym typeface="Open Sans"/>
              </a:rPr>
              <a:t>, which is created in the root directory of the project.</a:t>
            </a:r>
            <a:endParaRPr dirty="0"/>
          </a:p>
        </p:txBody>
      </p:sp>
      <p:cxnSp>
        <p:nvCxnSpPr>
          <p:cNvPr id="593" name="Google Shape;593;p60"/>
          <p:cNvCxnSpPr/>
          <p:nvPr/>
        </p:nvCxnSpPr>
        <p:spPr>
          <a:xfrm>
            <a:off x="11133010" y="6814630"/>
            <a:ext cx="720000" cy="0"/>
          </a:xfrm>
          <a:prstGeom prst="straightConnector1">
            <a:avLst/>
          </a:prstGeom>
          <a:noFill/>
          <a:ln w="19050" cap="flat" cmpd="sng">
            <a:solidFill>
              <a:srgbClr val="FF0000"/>
            </a:solidFill>
            <a:prstDash val="solid"/>
            <a:miter lim="800000"/>
            <a:headEnd type="none" w="sm" len="sm"/>
            <a:tailEnd type="triangle" w="lg" len="lg"/>
          </a:ln>
        </p:spPr>
      </p:cxnSp>
      <p:pic>
        <p:nvPicPr>
          <p:cNvPr id="594" name="Google Shape;594;p60"/>
          <p:cNvPicPr preferRelativeResize="0"/>
          <p:nvPr/>
        </p:nvPicPr>
        <p:blipFill rotWithShape="1">
          <a:blip r:embed="rId4">
            <a:alphaModFix/>
          </a:blip>
          <a:srcRect t="6807" b="6798"/>
          <a:stretch/>
        </p:blipFill>
        <p:spPr>
          <a:xfrm>
            <a:off x="529290" y="889500"/>
            <a:ext cx="16093150" cy="9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7"/>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1100"/>
              <a:buNone/>
            </a:pPr>
            <a:r>
              <a:rPr lang="en-US">
                <a:solidFill>
                  <a:srgbClr val="3F3F3F"/>
                </a:solidFill>
              </a:rPr>
              <a:t>Set Up Jenkins</a:t>
            </a:r>
            <a:endParaRPr>
              <a:solidFill>
                <a:srgbClr val="3F3F3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p61"/>
          <p:cNvPicPr preferRelativeResize="0"/>
          <p:nvPr/>
        </p:nvPicPr>
        <p:blipFill rotWithShape="1">
          <a:blip r:embed="rId3">
            <a:alphaModFix/>
          </a:blip>
          <a:srcRect/>
          <a:stretch/>
        </p:blipFill>
        <p:spPr>
          <a:xfrm>
            <a:off x="3892634" y="2635293"/>
            <a:ext cx="8470612" cy="5588697"/>
          </a:xfrm>
          <a:prstGeom prst="rect">
            <a:avLst/>
          </a:prstGeom>
          <a:noFill/>
          <a:ln w="9525" cap="flat" cmpd="sng">
            <a:solidFill>
              <a:schemeClr val="dk1"/>
            </a:solidFill>
            <a:prstDash val="solid"/>
            <a:round/>
            <a:headEnd type="none" w="sm" len="sm"/>
            <a:tailEnd type="none" w="sm" len="sm"/>
          </a:ln>
        </p:spPr>
      </p:pic>
      <p:sp>
        <p:nvSpPr>
          <p:cNvPr id="601" name="Google Shape;601;p6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Optional: GitHub Hook Trigger for the Web-Admin Project</a:t>
            </a:r>
            <a:endParaRPr>
              <a:solidFill>
                <a:srgbClr val="3F3F3F"/>
              </a:solidFill>
            </a:endParaRPr>
          </a:p>
        </p:txBody>
      </p:sp>
      <p:sp>
        <p:nvSpPr>
          <p:cNvPr id="602" name="Google Shape;602;p61"/>
          <p:cNvSpPr/>
          <p:nvPr/>
        </p:nvSpPr>
        <p:spPr>
          <a:xfrm>
            <a:off x="1566864" y="1353308"/>
            <a:ext cx="13520736" cy="909251"/>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Configure </a:t>
            </a:r>
            <a:r>
              <a:rPr lang="en-US" sz="2200" b="1" i="0" u="none" strike="noStrike" cap="none" dirty="0">
                <a:solidFill>
                  <a:schemeClr val="lt1"/>
                </a:solidFill>
                <a:latin typeface="Open Sans"/>
                <a:ea typeface="Open Sans"/>
                <a:cs typeface="Open Sans"/>
                <a:sym typeface="Open Sans"/>
              </a:rPr>
              <a:t>GitHub trigger </a:t>
            </a:r>
            <a:r>
              <a:rPr lang="en-US" sz="2200" b="0" i="0" u="none" strike="noStrike" cap="none" dirty="0">
                <a:solidFill>
                  <a:schemeClr val="lt1"/>
                </a:solidFill>
                <a:latin typeface="Open Sans"/>
                <a:ea typeface="Open Sans"/>
                <a:cs typeface="Open Sans"/>
                <a:sym typeface="Open Sans"/>
              </a:rPr>
              <a:t>for </a:t>
            </a:r>
            <a:r>
              <a:rPr lang="en-US" sz="2200" b="0" i="0" u="none" strike="noStrike" cap="none" dirty="0" err="1">
                <a:solidFill>
                  <a:schemeClr val="lt1"/>
                </a:solidFill>
                <a:latin typeface="Open Sans"/>
                <a:ea typeface="Open Sans"/>
                <a:cs typeface="Open Sans"/>
                <a:sym typeface="Open Sans"/>
              </a:rPr>
              <a:t>GITScm</a:t>
            </a:r>
            <a:r>
              <a:rPr lang="en-US" sz="2200" b="0" i="0" u="none" strike="noStrike" cap="none" dirty="0">
                <a:solidFill>
                  <a:schemeClr val="lt1"/>
                </a:solidFill>
                <a:latin typeface="Open Sans"/>
                <a:ea typeface="Open Sans"/>
                <a:cs typeface="Open Sans"/>
                <a:sym typeface="Open Sans"/>
              </a:rPr>
              <a:t> Polling. This option will work when Jenkins is running with a proper URL instead of the localhost.</a:t>
            </a:r>
            <a:endParaRPr sz="2200" b="0" i="0" u="none" strike="noStrike" cap="none" dirty="0">
              <a:solidFill>
                <a:schemeClr val="lt1"/>
              </a:solidFill>
              <a:latin typeface="Open Sans"/>
              <a:ea typeface="Open Sans"/>
              <a:cs typeface="Open Sans"/>
              <a:sym typeface="Open Sans"/>
            </a:endParaRPr>
          </a:p>
        </p:txBody>
      </p:sp>
      <p:sp>
        <p:nvSpPr>
          <p:cNvPr id="603" name="Google Shape;603;p61"/>
          <p:cNvSpPr/>
          <p:nvPr/>
        </p:nvSpPr>
        <p:spPr>
          <a:xfrm>
            <a:off x="5515538" y="4479965"/>
            <a:ext cx="3271200" cy="257037"/>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604" name="Google Shape;604;p61"/>
          <p:cNvSpPr/>
          <p:nvPr/>
        </p:nvSpPr>
        <p:spPr>
          <a:xfrm>
            <a:off x="9460190" y="4166001"/>
            <a:ext cx="3593867" cy="88408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1" i="0" u="none" strike="noStrike" cap="none" dirty="0">
                <a:solidFill>
                  <a:srgbClr val="3F3F3F"/>
                </a:solidFill>
                <a:latin typeface="Open Sans"/>
                <a:ea typeface="Open Sans"/>
                <a:cs typeface="Open Sans"/>
                <a:sym typeface="Open Sans"/>
              </a:rPr>
              <a:t>Configure</a:t>
            </a:r>
            <a:r>
              <a:rPr lang="en-US" sz="2000" b="0" i="0" u="none" strike="noStrike" cap="none" dirty="0">
                <a:solidFill>
                  <a:srgbClr val="3F3F3F"/>
                </a:solidFill>
                <a:latin typeface="Open Sans"/>
                <a:ea typeface="Open Sans"/>
                <a:cs typeface="Open Sans"/>
                <a:sym typeface="Open Sans"/>
              </a:rPr>
              <a:t> the same using ngrok.</a:t>
            </a:r>
            <a:endParaRPr sz="2000" b="0" i="0" u="none" strike="noStrike" cap="none" dirty="0">
              <a:solidFill>
                <a:srgbClr val="3F3F3F"/>
              </a:solidFill>
              <a:latin typeface="Open Sans"/>
              <a:ea typeface="Open Sans"/>
              <a:cs typeface="Open Sans"/>
              <a:sym typeface="Open Sans"/>
            </a:endParaRPr>
          </a:p>
        </p:txBody>
      </p:sp>
      <p:cxnSp>
        <p:nvCxnSpPr>
          <p:cNvPr id="605" name="Google Shape;605;p61"/>
          <p:cNvCxnSpPr/>
          <p:nvPr/>
        </p:nvCxnSpPr>
        <p:spPr>
          <a:xfrm>
            <a:off x="8786738" y="4614460"/>
            <a:ext cx="648000" cy="0"/>
          </a:xfrm>
          <a:prstGeom prst="straightConnector1">
            <a:avLst/>
          </a:prstGeom>
          <a:noFill/>
          <a:ln w="19050" cap="flat" cmpd="sng">
            <a:solidFill>
              <a:srgbClr val="FF0000"/>
            </a:solidFill>
            <a:prstDash val="solid"/>
            <a:miter lim="800000"/>
            <a:headEnd type="none" w="sm" len="sm"/>
            <a:tailEnd type="triangle" w="lg" len="lg"/>
          </a:ln>
        </p:spPr>
      </p:cxnSp>
      <p:pic>
        <p:nvPicPr>
          <p:cNvPr id="606" name="Google Shape;606;p61"/>
          <p:cNvPicPr preferRelativeResize="0"/>
          <p:nvPr/>
        </p:nvPicPr>
        <p:blipFill rotWithShape="1">
          <a:blip r:embed="rId4">
            <a:alphaModFix/>
          </a:blip>
          <a:srcRect t="6807" b="6798"/>
          <a:stretch/>
        </p:blipFill>
        <p:spPr>
          <a:xfrm>
            <a:off x="529290" y="889500"/>
            <a:ext cx="16093150" cy="9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62"/>
          <p:cNvPicPr preferRelativeResize="0"/>
          <p:nvPr/>
        </p:nvPicPr>
        <p:blipFill rotWithShape="1">
          <a:blip r:embed="rId3">
            <a:alphaModFix/>
          </a:blip>
          <a:srcRect/>
          <a:stretch/>
        </p:blipFill>
        <p:spPr>
          <a:xfrm>
            <a:off x="3223421" y="2560247"/>
            <a:ext cx="9846360" cy="5627914"/>
          </a:xfrm>
          <a:prstGeom prst="rect">
            <a:avLst/>
          </a:prstGeom>
          <a:noFill/>
          <a:ln w="9525" cap="flat" cmpd="sng">
            <a:solidFill>
              <a:schemeClr val="dk1"/>
            </a:solidFill>
            <a:prstDash val="solid"/>
            <a:round/>
            <a:headEnd type="none" w="sm" len="sm"/>
            <a:tailEnd type="none" w="sm" len="sm"/>
          </a:ln>
        </p:spPr>
      </p:pic>
      <p:sp>
        <p:nvSpPr>
          <p:cNvPr id="613" name="Google Shape;613;p6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Run the Jenkins Pipeline Project for the Web-Admin Project</a:t>
            </a:r>
            <a:endParaRPr>
              <a:solidFill>
                <a:srgbClr val="3F3F3F"/>
              </a:solidFill>
            </a:endParaRPr>
          </a:p>
        </p:txBody>
      </p:sp>
      <p:sp>
        <p:nvSpPr>
          <p:cNvPr id="614" name="Google Shape;614;p62"/>
          <p:cNvSpPr/>
          <p:nvPr/>
        </p:nvSpPr>
        <p:spPr>
          <a:xfrm>
            <a:off x="3739807" y="1462238"/>
            <a:ext cx="8776266" cy="806914"/>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Notice the stages appearing as mentioned in the </a:t>
            </a:r>
            <a:r>
              <a:rPr lang="en-US" sz="2200" b="0" i="0" u="none" strike="noStrike" cap="none" dirty="0" err="1">
                <a:solidFill>
                  <a:schemeClr val="lt1"/>
                </a:solidFill>
                <a:latin typeface="Open Sans"/>
                <a:ea typeface="Open Sans"/>
                <a:cs typeface="Open Sans"/>
                <a:sym typeface="Open Sans"/>
              </a:rPr>
              <a:t>Jenkinsfile</a:t>
            </a:r>
            <a:r>
              <a:rPr lang="en-US" sz="2200" b="0" i="0" u="none" strike="noStrike" cap="none" dirty="0">
                <a:solidFill>
                  <a:schemeClr val="lt1"/>
                </a:solidFill>
                <a:latin typeface="Open Sans"/>
                <a:ea typeface="Open Sans"/>
                <a:cs typeface="Open Sans"/>
                <a:sym typeface="Open Sans"/>
              </a:rPr>
              <a:t>.</a:t>
            </a:r>
            <a:endParaRPr dirty="0"/>
          </a:p>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Source &gt; Test &gt; Build</a:t>
            </a:r>
            <a:endParaRPr sz="2200" b="1" i="0" u="none" strike="noStrike" cap="none" dirty="0">
              <a:solidFill>
                <a:schemeClr val="lt1"/>
              </a:solidFill>
              <a:latin typeface="Open Sans"/>
              <a:ea typeface="Open Sans"/>
              <a:cs typeface="Open Sans"/>
              <a:sym typeface="Open Sans"/>
            </a:endParaRPr>
          </a:p>
        </p:txBody>
      </p:sp>
      <p:sp>
        <p:nvSpPr>
          <p:cNvPr id="615" name="Google Shape;615;p62"/>
          <p:cNvSpPr/>
          <p:nvPr/>
        </p:nvSpPr>
        <p:spPr>
          <a:xfrm>
            <a:off x="3223420" y="4829445"/>
            <a:ext cx="2629983" cy="38947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616" name="Google Shape;616;p62"/>
          <p:cNvSpPr/>
          <p:nvPr/>
        </p:nvSpPr>
        <p:spPr>
          <a:xfrm>
            <a:off x="7891357" y="4628742"/>
            <a:ext cx="3593867" cy="88408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Finally, </a:t>
            </a:r>
            <a:r>
              <a:rPr lang="en-US" sz="2000" b="1" i="0" u="none" strike="noStrike" cap="none" dirty="0">
                <a:solidFill>
                  <a:srgbClr val="3F3F3F"/>
                </a:solidFill>
                <a:latin typeface="Open Sans"/>
                <a:ea typeface="Open Sans"/>
                <a:cs typeface="Open Sans"/>
                <a:sym typeface="Open Sans"/>
              </a:rPr>
              <a:t>click on </a:t>
            </a:r>
            <a:r>
              <a:rPr lang="en-US" sz="2000" b="0" i="0" u="none" strike="noStrike" cap="none" dirty="0">
                <a:solidFill>
                  <a:srgbClr val="3F3F3F"/>
                </a:solidFill>
                <a:latin typeface="Open Sans"/>
                <a:ea typeface="Open Sans"/>
                <a:cs typeface="Open Sans"/>
                <a:sym typeface="Open Sans"/>
              </a:rPr>
              <a:t>Build Now and build the project.</a:t>
            </a:r>
            <a:endParaRPr sz="2000" b="0" i="0" u="none" strike="noStrike" cap="none" dirty="0">
              <a:solidFill>
                <a:srgbClr val="3F3F3F"/>
              </a:solidFill>
              <a:latin typeface="Open Sans"/>
              <a:ea typeface="Open Sans"/>
              <a:cs typeface="Open Sans"/>
              <a:sym typeface="Open Sans"/>
            </a:endParaRPr>
          </a:p>
        </p:txBody>
      </p:sp>
      <p:cxnSp>
        <p:nvCxnSpPr>
          <p:cNvPr id="617" name="Google Shape;617;p62"/>
          <p:cNvCxnSpPr/>
          <p:nvPr/>
        </p:nvCxnSpPr>
        <p:spPr>
          <a:xfrm>
            <a:off x="5853403" y="4987573"/>
            <a:ext cx="2052000" cy="0"/>
          </a:xfrm>
          <a:prstGeom prst="straightConnector1">
            <a:avLst/>
          </a:prstGeom>
          <a:noFill/>
          <a:ln w="19050" cap="flat" cmpd="sng">
            <a:solidFill>
              <a:srgbClr val="FF0000"/>
            </a:solidFill>
            <a:prstDash val="solid"/>
            <a:miter lim="800000"/>
            <a:headEnd type="none" w="sm" len="sm"/>
            <a:tailEnd type="triangle" w="lg" len="lg"/>
          </a:ln>
        </p:spPr>
      </p:cxnSp>
      <p:pic>
        <p:nvPicPr>
          <p:cNvPr id="618" name="Google Shape;618;p62"/>
          <p:cNvPicPr preferRelativeResize="0"/>
          <p:nvPr/>
        </p:nvPicPr>
        <p:blipFill rotWithShape="1">
          <a:blip r:embed="rId4">
            <a:alphaModFix/>
          </a:blip>
          <a:srcRect t="6807" b="6798"/>
          <a:stretch/>
        </p:blipFill>
        <p:spPr>
          <a:xfrm>
            <a:off x="529290" y="889500"/>
            <a:ext cx="16093150" cy="9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a:t>Set Up Jenkins for the Angular End-User Project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64"/>
          <p:cNvPicPr preferRelativeResize="0"/>
          <p:nvPr/>
        </p:nvPicPr>
        <p:blipFill rotWithShape="1">
          <a:blip r:embed="rId3">
            <a:alphaModFix/>
          </a:blip>
          <a:srcRect/>
          <a:stretch/>
        </p:blipFill>
        <p:spPr>
          <a:xfrm>
            <a:off x="3185102" y="2841488"/>
            <a:ext cx="9885675" cy="5102362"/>
          </a:xfrm>
          <a:prstGeom prst="rect">
            <a:avLst/>
          </a:prstGeom>
          <a:noFill/>
          <a:ln w="9525" cap="flat" cmpd="sng">
            <a:solidFill>
              <a:schemeClr val="dk1"/>
            </a:solidFill>
            <a:prstDash val="solid"/>
            <a:round/>
            <a:headEnd type="none" w="sm" len="sm"/>
            <a:tailEnd type="none" w="sm" len="sm"/>
          </a:ln>
        </p:spPr>
      </p:pic>
      <p:sp>
        <p:nvSpPr>
          <p:cNvPr id="629" name="Google Shape;629;p64"/>
          <p:cNvSpPr/>
          <p:nvPr/>
        </p:nvSpPr>
        <p:spPr>
          <a:xfrm>
            <a:off x="2006092" y="1406927"/>
            <a:ext cx="12632246" cy="831364"/>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Create</a:t>
            </a:r>
            <a:r>
              <a:rPr lang="en-US" sz="2200" b="0" i="0" u="none" strike="noStrike" cap="none" dirty="0">
                <a:solidFill>
                  <a:schemeClr val="lt1"/>
                </a:solidFill>
                <a:latin typeface="Open Sans"/>
                <a:ea typeface="Open Sans"/>
                <a:cs typeface="Open Sans"/>
                <a:sym typeface="Open Sans"/>
              </a:rPr>
              <a:t> a </a:t>
            </a:r>
            <a:r>
              <a:rPr lang="en-US" sz="2200" b="1" i="0" u="none" strike="noStrike" cap="none" dirty="0">
                <a:solidFill>
                  <a:schemeClr val="lt1"/>
                </a:solidFill>
                <a:latin typeface="Open Sans"/>
                <a:ea typeface="Open Sans"/>
                <a:cs typeface="Open Sans"/>
                <a:sym typeface="Open Sans"/>
              </a:rPr>
              <a:t>new repository</a:t>
            </a:r>
            <a:r>
              <a:rPr lang="en-US" sz="2200" b="0" i="0" u="none" strike="noStrike" cap="none" dirty="0">
                <a:solidFill>
                  <a:schemeClr val="lt1"/>
                </a:solidFill>
                <a:latin typeface="Open Sans"/>
                <a:ea typeface="Open Sans"/>
                <a:cs typeface="Open Sans"/>
                <a:sym typeface="Open Sans"/>
              </a:rPr>
              <a:t> on your GitHub account </a:t>
            </a:r>
            <a:r>
              <a:rPr lang="en-US" sz="2200" dirty="0">
                <a:solidFill>
                  <a:schemeClr val="lt1"/>
                </a:solidFill>
                <a:latin typeface="Open Sans"/>
                <a:ea typeface="Open Sans"/>
                <a:cs typeface="Open Sans"/>
                <a:sym typeface="Open Sans"/>
              </a:rPr>
              <a:t>which </a:t>
            </a:r>
            <a:r>
              <a:rPr lang="en-US" sz="2200" b="0" i="0" u="none" strike="noStrike" cap="none" dirty="0">
                <a:solidFill>
                  <a:schemeClr val="lt1"/>
                </a:solidFill>
                <a:latin typeface="Open Sans"/>
                <a:ea typeface="Open Sans"/>
                <a:cs typeface="Open Sans"/>
                <a:sym typeface="Open Sans"/>
              </a:rPr>
              <a:t>will be used by Jenkins to sync the code in SCM.</a:t>
            </a:r>
            <a:endParaRPr dirty="0"/>
          </a:p>
        </p:txBody>
      </p:sp>
      <p:sp>
        <p:nvSpPr>
          <p:cNvPr id="630" name="Google Shape;630;p6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Git Repository on GitHub for the End-User Project</a:t>
            </a:r>
            <a:endParaRPr>
              <a:solidFill>
                <a:srgbClr val="3F3F3F"/>
              </a:solidFill>
            </a:endParaRPr>
          </a:p>
        </p:txBody>
      </p:sp>
      <p:sp>
        <p:nvSpPr>
          <p:cNvPr id="631" name="Google Shape;631;p64"/>
          <p:cNvSpPr/>
          <p:nvPr/>
        </p:nvSpPr>
        <p:spPr>
          <a:xfrm>
            <a:off x="5695385" y="4947097"/>
            <a:ext cx="5831511" cy="135980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632" name="Google Shape;632;p64"/>
          <p:cNvPicPr preferRelativeResize="0"/>
          <p:nvPr/>
        </p:nvPicPr>
        <p:blipFill rotWithShape="1">
          <a:blip r:embed="rId4">
            <a:alphaModFix/>
          </a:blip>
          <a:srcRect t="6807" b="6798"/>
          <a:stretch/>
        </p:blipFill>
        <p:spPr>
          <a:xfrm>
            <a:off x="529290" y="889500"/>
            <a:ext cx="16093150" cy="9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Sync the Project on GitHub for the End-User Project</a:t>
            </a:r>
            <a:endParaRPr>
              <a:solidFill>
                <a:srgbClr val="3F3F3F"/>
              </a:solidFill>
            </a:endParaRPr>
          </a:p>
        </p:txBody>
      </p:sp>
      <p:sp>
        <p:nvSpPr>
          <p:cNvPr id="639" name="Google Shape;639;p65"/>
          <p:cNvSpPr/>
          <p:nvPr/>
        </p:nvSpPr>
        <p:spPr>
          <a:xfrm>
            <a:off x="4598833" y="1384476"/>
            <a:ext cx="7058333" cy="773239"/>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Push the code on GitHub for the end-user project.</a:t>
            </a:r>
            <a:endParaRPr/>
          </a:p>
        </p:txBody>
      </p:sp>
      <p:pic>
        <p:nvPicPr>
          <p:cNvPr id="640" name="Google Shape;640;p65"/>
          <p:cNvPicPr preferRelativeResize="0"/>
          <p:nvPr/>
        </p:nvPicPr>
        <p:blipFill rotWithShape="1">
          <a:blip r:embed="rId3">
            <a:alphaModFix/>
          </a:blip>
          <a:srcRect b="49452"/>
          <a:stretch/>
        </p:blipFill>
        <p:spPr>
          <a:xfrm>
            <a:off x="2837218" y="2473046"/>
            <a:ext cx="10581444" cy="5781454"/>
          </a:xfrm>
          <a:prstGeom prst="rect">
            <a:avLst/>
          </a:prstGeom>
          <a:noFill/>
          <a:ln w="9525" cap="flat" cmpd="sng">
            <a:solidFill>
              <a:schemeClr val="dk1"/>
            </a:solidFill>
            <a:prstDash val="solid"/>
            <a:round/>
            <a:headEnd type="none" w="sm" len="sm"/>
            <a:tailEnd type="none" w="sm" len="sm"/>
          </a:ln>
        </p:spPr>
      </p:pic>
      <p:pic>
        <p:nvPicPr>
          <p:cNvPr id="641" name="Google Shape;641;p65"/>
          <p:cNvPicPr preferRelativeResize="0"/>
          <p:nvPr/>
        </p:nvPicPr>
        <p:blipFill rotWithShape="1">
          <a:blip r:embed="rId4">
            <a:alphaModFix/>
          </a:blip>
          <a:srcRect t="6807" b="6798"/>
          <a:stretch/>
        </p:blipFill>
        <p:spPr>
          <a:xfrm>
            <a:off x="1971989" y="889500"/>
            <a:ext cx="13058465" cy="9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Configure Jenkins Pipeline Stages for the End-User Project</a:t>
            </a:r>
            <a:endParaRPr>
              <a:solidFill>
                <a:srgbClr val="3F3F3F"/>
              </a:solidFill>
            </a:endParaRPr>
          </a:p>
        </p:txBody>
      </p:sp>
      <p:sp>
        <p:nvSpPr>
          <p:cNvPr id="648" name="Google Shape;648;p66"/>
          <p:cNvSpPr/>
          <p:nvPr/>
        </p:nvSpPr>
        <p:spPr>
          <a:xfrm>
            <a:off x="2960947" y="1371600"/>
            <a:ext cx="10334105" cy="720403"/>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Create a Jenkinsfile for Jenkins to build project as pipeline in Jenkins.</a:t>
            </a:r>
            <a:endParaRPr sz="2200" b="0" i="0" u="none" strike="noStrike" cap="none">
              <a:solidFill>
                <a:schemeClr val="lt1"/>
              </a:solidFill>
              <a:latin typeface="Open Sans"/>
              <a:ea typeface="Open Sans"/>
              <a:cs typeface="Open Sans"/>
              <a:sym typeface="Open Sans"/>
            </a:endParaRPr>
          </a:p>
        </p:txBody>
      </p:sp>
      <p:pic>
        <p:nvPicPr>
          <p:cNvPr id="649" name="Google Shape;649;p66"/>
          <p:cNvPicPr preferRelativeResize="0"/>
          <p:nvPr/>
        </p:nvPicPr>
        <p:blipFill rotWithShape="1">
          <a:blip r:embed="rId3">
            <a:alphaModFix/>
          </a:blip>
          <a:srcRect b="3099"/>
          <a:stretch/>
        </p:blipFill>
        <p:spPr>
          <a:xfrm>
            <a:off x="2407017" y="2363639"/>
            <a:ext cx="11382983" cy="5890861"/>
          </a:xfrm>
          <a:prstGeom prst="rect">
            <a:avLst/>
          </a:prstGeom>
          <a:noFill/>
          <a:ln w="9525" cap="flat" cmpd="sng">
            <a:solidFill>
              <a:schemeClr val="dk1"/>
            </a:solidFill>
            <a:prstDash val="solid"/>
            <a:round/>
            <a:headEnd type="none" w="sm" len="sm"/>
            <a:tailEnd type="none" w="sm" len="sm"/>
          </a:ln>
        </p:spPr>
      </p:pic>
      <p:sp>
        <p:nvSpPr>
          <p:cNvPr id="650" name="Google Shape;650;p66"/>
          <p:cNvSpPr/>
          <p:nvPr/>
        </p:nvSpPr>
        <p:spPr>
          <a:xfrm>
            <a:off x="7132279" y="4175308"/>
            <a:ext cx="4837256" cy="112198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651" name="Google Shape;651;p66"/>
          <p:cNvSpPr/>
          <p:nvPr/>
        </p:nvSpPr>
        <p:spPr>
          <a:xfrm>
            <a:off x="12512813" y="3273143"/>
            <a:ext cx="2592051" cy="292631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Create Jenkinsfile in root directory of the project and push it to GitHub so that Jenkins project can use it for Pipeline.</a:t>
            </a:r>
            <a:endParaRPr sz="2000" b="0" i="0" u="none" strike="noStrike" cap="none">
              <a:solidFill>
                <a:srgbClr val="3F3F3F"/>
              </a:solidFill>
              <a:latin typeface="Open Sans"/>
              <a:ea typeface="Open Sans"/>
              <a:cs typeface="Open Sans"/>
              <a:sym typeface="Open Sans"/>
            </a:endParaRPr>
          </a:p>
        </p:txBody>
      </p:sp>
      <p:cxnSp>
        <p:nvCxnSpPr>
          <p:cNvPr id="652" name="Google Shape;652;p66"/>
          <p:cNvCxnSpPr/>
          <p:nvPr/>
        </p:nvCxnSpPr>
        <p:spPr>
          <a:xfrm>
            <a:off x="11988374" y="4747934"/>
            <a:ext cx="540000" cy="0"/>
          </a:xfrm>
          <a:prstGeom prst="straightConnector1">
            <a:avLst/>
          </a:prstGeom>
          <a:noFill/>
          <a:ln w="19050" cap="flat" cmpd="sng">
            <a:solidFill>
              <a:srgbClr val="FF0000"/>
            </a:solidFill>
            <a:prstDash val="solid"/>
            <a:miter lim="800000"/>
            <a:headEnd type="none" w="sm" len="sm"/>
            <a:tailEnd type="triangle" w="lg" len="lg"/>
          </a:ln>
        </p:spPr>
      </p:cxnSp>
      <p:pic>
        <p:nvPicPr>
          <p:cNvPr id="653" name="Google Shape;653;p66"/>
          <p:cNvPicPr preferRelativeResize="0"/>
          <p:nvPr/>
        </p:nvPicPr>
        <p:blipFill rotWithShape="1">
          <a:blip r:embed="rId4">
            <a:alphaModFix/>
          </a:blip>
          <a:srcRect t="6807" b="6798"/>
          <a:stretch/>
        </p:blipFill>
        <p:spPr>
          <a:xfrm>
            <a:off x="1070680" y="889500"/>
            <a:ext cx="15010370" cy="9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a Jenkins Pipeline Project for the End-User Project</a:t>
            </a:r>
            <a:endParaRPr>
              <a:solidFill>
                <a:srgbClr val="3F3F3F"/>
              </a:solidFill>
            </a:endParaRPr>
          </a:p>
        </p:txBody>
      </p:sp>
      <p:sp>
        <p:nvSpPr>
          <p:cNvPr id="660" name="Google Shape;660;p67"/>
          <p:cNvSpPr/>
          <p:nvPr/>
        </p:nvSpPr>
        <p:spPr>
          <a:xfrm>
            <a:off x="4668372" y="1382420"/>
            <a:ext cx="6919256" cy="759720"/>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Create a new project in Jenkins of type Pipeline.</a:t>
            </a:r>
            <a:endParaRPr/>
          </a:p>
        </p:txBody>
      </p:sp>
      <p:pic>
        <p:nvPicPr>
          <p:cNvPr id="661" name="Google Shape;661;p67"/>
          <p:cNvPicPr preferRelativeResize="0"/>
          <p:nvPr/>
        </p:nvPicPr>
        <p:blipFill rotWithShape="1">
          <a:blip r:embed="rId3">
            <a:alphaModFix/>
          </a:blip>
          <a:srcRect/>
          <a:stretch/>
        </p:blipFill>
        <p:spPr>
          <a:xfrm>
            <a:off x="2285797" y="2462652"/>
            <a:ext cx="11629238" cy="5951934"/>
          </a:xfrm>
          <a:prstGeom prst="rect">
            <a:avLst/>
          </a:prstGeom>
          <a:noFill/>
          <a:ln w="9525" cap="flat" cmpd="sng">
            <a:solidFill>
              <a:schemeClr val="dk1"/>
            </a:solidFill>
            <a:prstDash val="solid"/>
            <a:round/>
            <a:headEnd type="none" w="sm" len="sm"/>
            <a:tailEnd type="none" w="sm" len="sm"/>
          </a:ln>
        </p:spPr>
      </p:pic>
      <p:sp>
        <p:nvSpPr>
          <p:cNvPr id="662" name="Google Shape;662;p67"/>
          <p:cNvSpPr/>
          <p:nvPr/>
        </p:nvSpPr>
        <p:spPr>
          <a:xfrm>
            <a:off x="4507317" y="6358912"/>
            <a:ext cx="7992923" cy="76633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663" name="Google Shape;663;p67"/>
          <p:cNvPicPr preferRelativeResize="0"/>
          <p:nvPr/>
        </p:nvPicPr>
        <p:blipFill rotWithShape="1">
          <a:blip r:embed="rId4">
            <a:alphaModFix/>
          </a:blip>
          <a:srcRect t="6807" b="6798"/>
          <a:stretch/>
        </p:blipFill>
        <p:spPr>
          <a:xfrm>
            <a:off x="919826" y="889500"/>
            <a:ext cx="15312079" cy="9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Configure Jenkins Pipeline SCM for the End-User Project</a:t>
            </a:r>
            <a:endParaRPr>
              <a:solidFill>
                <a:srgbClr val="3F3F3F"/>
              </a:solidFill>
            </a:endParaRPr>
          </a:p>
        </p:txBody>
      </p:sp>
      <p:sp>
        <p:nvSpPr>
          <p:cNvPr id="670" name="Google Shape;670;p68"/>
          <p:cNvSpPr/>
          <p:nvPr/>
        </p:nvSpPr>
        <p:spPr>
          <a:xfrm>
            <a:off x="2960947" y="1389819"/>
            <a:ext cx="10334105" cy="751166"/>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Configure the Jenkins Pipeline Project by passing the GitHub Repository URL.</a:t>
            </a:r>
            <a:endParaRPr/>
          </a:p>
        </p:txBody>
      </p:sp>
      <p:pic>
        <p:nvPicPr>
          <p:cNvPr id="671" name="Google Shape;671;p68"/>
          <p:cNvPicPr preferRelativeResize="0"/>
          <p:nvPr/>
        </p:nvPicPr>
        <p:blipFill rotWithShape="1">
          <a:blip r:embed="rId3">
            <a:alphaModFix/>
          </a:blip>
          <a:srcRect/>
          <a:stretch/>
        </p:blipFill>
        <p:spPr>
          <a:xfrm>
            <a:off x="2453501" y="2509219"/>
            <a:ext cx="11294824" cy="5876822"/>
          </a:xfrm>
          <a:prstGeom prst="rect">
            <a:avLst/>
          </a:prstGeom>
          <a:noFill/>
          <a:ln w="9525" cap="flat" cmpd="sng">
            <a:solidFill>
              <a:schemeClr val="dk1"/>
            </a:solidFill>
            <a:prstDash val="solid"/>
            <a:round/>
            <a:headEnd type="none" w="sm" len="sm"/>
            <a:tailEnd type="none" w="sm" len="sm"/>
          </a:ln>
        </p:spPr>
      </p:pic>
      <p:sp>
        <p:nvSpPr>
          <p:cNvPr id="672" name="Google Shape;672;p68"/>
          <p:cNvSpPr/>
          <p:nvPr/>
        </p:nvSpPr>
        <p:spPr>
          <a:xfrm>
            <a:off x="4478247" y="4452248"/>
            <a:ext cx="6605722" cy="1806968"/>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673" name="Google Shape;673;p68"/>
          <p:cNvPicPr preferRelativeResize="0"/>
          <p:nvPr/>
        </p:nvPicPr>
        <p:blipFill rotWithShape="1">
          <a:blip r:embed="rId4">
            <a:alphaModFix/>
          </a:blip>
          <a:srcRect t="6807" b="6798"/>
          <a:stretch/>
        </p:blipFill>
        <p:spPr>
          <a:xfrm>
            <a:off x="919826" y="889500"/>
            <a:ext cx="15312079" cy="9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Configure Jenkinsfile in Jenkins for the End-User Project</a:t>
            </a:r>
            <a:endParaRPr>
              <a:solidFill>
                <a:srgbClr val="3F3F3F"/>
              </a:solidFill>
            </a:endParaRPr>
          </a:p>
        </p:txBody>
      </p:sp>
      <p:pic>
        <p:nvPicPr>
          <p:cNvPr id="680" name="Google Shape;680;p69"/>
          <p:cNvPicPr preferRelativeResize="0"/>
          <p:nvPr/>
        </p:nvPicPr>
        <p:blipFill rotWithShape="1">
          <a:blip r:embed="rId3">
            <a:alphaModFix/>
          </a:blip>
          <a:srcRect/>
          <a:stretch/>
        </p:blipFill>
        <p:spPr>
          <a:xfrm>
            <a:off x="2272298" y="2478902"/>
            <a:ext cx="11668801" cy="5776886"/>
          </a:xfrm>
          <a:prstGeom prst="rect">
            <a:avLst/>
          </a:prstGeom>
          <a:noFill/>
          <a:ln w="9525" cap="flat" cmpd="sng">
            <a:solidFill>
              <a:schemeClr val="dk1"/>
            </a:solidFill>
            <a:prstDash val="solid"/>
            <a:round/>
            <a:headEnd type="none" w="sm" len="sm"/>
            <a:tailEnd type="none" w="sm" len="sm"/>
          </a:ln>
        </p:spPr>
      </p:pic>
      <p:sp>
        <p:nvSpPr>
          <p:cNvPr id="681" name="Google Shape;681;p69"/>
          <p:cNvSpPr/>
          <p:nvPr/>
        </p:nvSpPr>
        <p:spPr>
          <a:xfrm>
            <a:off x="4930618" y="3413507"/>
            <a:ext cx="6438388" cy="1642698"/>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cxnSp>
        <p:nvCxnSpPr>
          <p:cNvPr id="682" name="Google Shape;682;p69"/>
          <p:cNvCxnSpPr/>
          <p:nvPr/>
        </p:nvCxnSpPr>
        <p:spPr>
          <a:xfrm>
            <a:off x="11369006" y="4289329"/>
            <a:ext cx="720000" cy="0"/>
          </a:xfrm>
          <a:prstGeom prst="straightConnector1">
            <a:avLst/>
          </a:prstGeom>
          <a:noFill/>
          <a:ln w="19050" cap="flat" cmpd="sng">
            <a:solidFill>
              <a:srgbClr val="FF0000"/>
            </a:solidFill>
            <a:prstDash val="solid"/>
            <a:miter lim="800000"/>
            <a:headEnd type="none" w="sm" len="sm"/>
            <a:tailEnd type="triangle" w="lg" len="lg"/>
          </a:ln>
        </p:spPr>
      </p:cxnSp>
      <p:sp>
        <p:nvSpPr>
          <p:cNvPr id="683" name="Google Shape;683;p69"/>
          <p:cNvSpPr/>
          <p:nvPr/>
        </p:nvSpPr>
        <p:spPr>
          <a:xfrm>
            <a:off x="4694622" y="6430478"/>
            <a:ext cx="6438388" cy="732323"/>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cxnSp>
        <p:nvCxnSpPr>
          <p:cNvPr id="684" name="Google Shape;684;p69"/>
          <p:cNvCxnSpPr/>
          <p:nvPr/>
        </p:nvCxnSpPr>
        <p:spPr>
          <a:xfrm>
            <a:off x="11133010" y="6814630"/>
            <a:ext cx="720000" cy="0"/>
          </a:xfrm>
          <a:prstGeom prst="straightConnector1">
            <a:avLst/>
          </a:prstGeom>
          <a:noFill/>
          <a:ln w="19050" cap="flat" cmpd="sng">
            <a:solidFill>
              <a:srgbClr val="FF0000"/>
            </a:solidFill>
            <a:prstDash val="solid"/>
            <a:miter lim="800000"/>
            <a:headEnd type="none" w="sm" len="sm"/>
            <a:tailEnd type="triangle" w="lg" len="lg"/>
          </a:ln>
        </p:spPr>
      </p:cxnSp>
      <p:sp>
        <p:nvSpPr>
          <p:cNvPr id="685" name="Google Shape;685;p69"/>
          <p:cNvSpPr/>
          <p:nvPr/>
        </p:nvSpPr>
        <p:spPr>
          <a:xfrm>
            <a:off x="5177452" y="1381186"/>
            <a:ext cx="7014548" cy="773204"/>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From the branch specifier, select the branch. </a:t>
            </a:r>
            <a:endParaRPr sz="2200" b="0" i="0" u="none" strike="noStrike" cap="none">
              <a:solidFill>
                <a:schemeClr val="lt1"/>
              </a:solidFill>
              <a:latin typeface="Open Sans"/>
              <a:ea typeface="Open Sans"/>
              <a:cs typeface="Open Sans"/>
              <a:sym typeface="Open Sans"/>
            </a:endParaRPr>
          </a:p>
        </p:txBody>
      </p:sp>
      <p:sp>
        <p:nvSpPr>
          <p:cNvPr id="686" name="Google Shape;686;p69"/>
          <p:cNvSpPr/>
          <p:nvPr/>
        </p:nvSpPr>
        <p:spPr>
          <a:xfrm>
            <a:off x="11889438" y="3878753"/>
            <a:ext cx="3593867" cy="972498"/>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Select the default branch, which is master.</a:t>
            </a:r>
            <a:endParaRPr sz="2000" b="0" i="0" u="none" strike="noStrike" cap="none">
              <a:solidFill>
                <a:srgbClr val="3F3F3F"/>
              </a:solidFill>
              <a:latin typeface="Open Sans"/>
              <a:ea typeface="Open Sans"/>
              <a:cs typeface="Open Sans"/>
              <a:sym typeface="Open Sans"/>
            </a:endParaRPr>
          </a:p>
        </p:txBody>
      </p:sp>
      <p:sp>
        <p:nvSpPr>
          <p:cNvPr id="687" name="Google Shape;687;p69"/>
          <p:cNvSpPr/>
          <p:nvPr/>
        </p:nvSpPr>
        <p:spPr>
          <a:xfrm>
            <a:off x="11889438" y="5988868"/>
            <a:ext cx="3593867" cy="1691224"/>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Script Path contains the Jenkinsfile, which is created in the root directory of the project.</a:t>
            </a:r>
            <a:endParaRPr/>
          </a:p>
        </p:txBody>
      </p:sp>
      <p:pic>
        <p:nvPicPr>
          <p:cNvPr id="688" name="Google Shape;688;p69"/>
          <p:cNvPicPr preferRelativeResize="0"/>
          <p:nvPr/>
        </p:nvPicPr>
        <p:blipFill rotWithShape="1">
          <a:blip r:embed="rId4">
            <a:alphaModFix/>
          </a:blip>
          <a:srcRect t="6807" b="6798"/>
          <a:stretch/>
        </p:blipFill>
        <p:spPr>
          <a:xfrm>
            <a:off x="919826" y="889500"/>
            <a:ext cx="15312079" cy="9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Optional: GitHub Hook Trigger for the End-User Project</a:t>
            </a:r>
            <a:endParaRPr>
              <a:solidFill>
                <a:srgbClr val="3F3F3F"/>
              </a:solidFill>
            </a:endParaRPr>
          </a:p>
        </p:txBody>
      </p:sp>
      <p:sp>
        <p:nvSpPr>
          <p:cNvPr id="695" name="Google Shape;695;p70"/>
          <p:cNvSpPr/>
          <p:nvPr/>
        </p:nvSpPr>
        <p:spPr>
          <a:xfrm>
            <a:off x="2444242" y="1371600"/>
            <a:ext cx="11367515" cy="909251"/>
          </a:xfrm>
          <a:prstGeom prst="roundRect">
            <a:avLst>
              <a:gd name="adj" fmla="val 16667"/>
            </a:avLst>
          </a:prstGeom>
          <a:solidFill>
            <a:srgbClr val="F36A24"/>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Configure GitHub trigger for GITScm Polling. This option will work </a:t>
            </a:r>
            <a:endParaRPr/>
          </a:p>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when Jenkins is running with a proper URL instead of the localhost.</a:t>
            </a:r>
            <a:endParaRPr sz="2200" b="0" i="0" u="none" strike="noStrike" cap="none">
              <a:solidFill>
                <a:schemeClr val="lt1"/>
              </a:solidFill>
              <a:latin typeface="Open Sans"/>
              <a:ea typeface="Open Sans"/>
              <a:cs typeface="Open Sans"/>
              <a:sym typeface="Open Sans"/>
            </a:endParaRPr>
          </a:p>
        </p:txBody>
      </p:sp>
      <p:pic>
        <p:nvPicPr>
          <p:cNvPr id="696" name="Google Shape;696;p70"/>
          <p:cNvPicPr preferRelativeResize="0"/>
          <p:nvPr/>
        </p:nvPicPr>
        <p:blipFill rotWithShape="1">
          <a:blip r:embed="rId3">
            <a:alphaModFix/>
          </a:blip>
          <a:srcRect/>
          <a:stretch/>
        </p:blipFill>
        <p:spPr>
          <a:xfrm>
            <a:off x="2150095" y="2564931"/>
            <a:ext cx="11899373" cy="5776886"/>
          </a:xfrm>
          <a:prstGeom prst="rect">
            <a:avLst/>
          </a:prstGeom>
          <a:noFill/>
          <a:ln w="9525" cap="flat" cmpd="sng">
            <a:solidFill>
              <a:schemeClr val="dk1"/>
            </a:solidFill>
            <a:prstDash val="solid"/>
            <a:round/>
            <a:headEnd type="none" w="sm" len="sm"/>
            <a:tailEnd type="none" w="sm" len="sm"/>
          </a:ln>
        </p:spPr>
      </p:pic>
      <p:sp>
        <p:nvSpPr>
          <p:cNvPr id="697" name="Google Shape;697;p70"/>
          <p:cNvSpPr/>
          <p:nvPr/>
        </p:nvSpPr>
        <p:spPr>
          <a:xfrm>
            <a:off x="4405195" y="5699165"/>
            <a:ext cx="3271200" cy="257037"/>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698" name="Google Shape;698;p70"/>
          <p:cNvSpPr/>
          <p:nvPr/>
        </p:nvSpPr>
        <p:spPr>
          <a:xfrm>
            <a:off x="8324395" y="5385638"/>
            <a:ext cx="3593867" cy="88408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Configure the same using ngrok.</a:t>
            </a:r>
            <a:endParaRPr sz="2000" b="0" i="0" u="none" strike="noStrike" cap="none" dirty="0">
              <a:solidFill>
                <a:srgbClr val="3F3F3F"/>
              </a:solidFill>
              <a:latin typeface="Open Sans"/>
              <a:ea typeface="Open Sans"/>
              <a:cs typeface="Open Sans"/>
              <a:sym typeface="Open Sans"/>
            </a:endParaRPr>
          </a:p>
        </p:txBody>
      </p:sp>
      <p:cxnSp>
        <p:nvCxnSpPr>
          <p:cNvPr id="699" name="Google Shape;699;p70"/>
          <p:cNvCxnSpPr/>
          <p:nvPr/>
        </p:nvCxnSpPr>
        <p:spPr>
          <a:xfrm>
            <a:off x="7676395" y="5833660"/>
            <a:ext cx="648000" cy="0"/>
          </a:xfrm>
          <a:prstGeom prst="straightConnector1">
            <a:avLst/>
          </a:prstGeom>
          <a:noFill/>
          <a:ln w="19050" cap="flat" cmpd="sng">
            <a:solidFill>
              <a:srgbClr val="FF0000"/>
            </a:solidFill>
            <a:prstDash val="solid"/>
            <a:miter lim="800000"/>
            <a:headEnd type="none" w="sm" len="sm"/>
            <a:tailEnd type="triangle" w="lg" len="lg"/>
          </a:ln>
        </p:spPr>
      </p:cxnSp>
      <p:pic>
        <p:nvPicPr>
          <p:cNvPr id="700" name="Google Shape;700;p70"/>
          <p:cNvPicPr preferRelativeResize="0"/>
          <p:nvPr/>
        </p:nvPicPr>
        <p:blipFill rotWithShape="1">
          <a:blip r:embed="rId4">
            <a:alphaModFix/>
          </a:blip>
          <a:srcRect t="6807" b="6798"/>
          <a:stretch/>
        </p:blipFill>
        <p:spPr>
          <a:xfrm>
            <a:off x="995628" y="889500"/>
            <a:ext cx="15160474" cy="9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8"/>
          <p:cNvSpPr txBox="1">
            <a:spLocks noGrp="1"/>
          </p:cNvSpPr>
          <p:nvPr>
            <p:ph type="body" idx="1"/>
          </p:nvPr>
        </p:nvSpPr>
        <p:spPr>
          <a:xfrm>
            <a:off x="1659280" y="1750979"/>
            <a:ext cx="13209814" cy="6492909"/>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dirty="0">
                <a:solidFill>
                  <a:srgbClr val="3F3F3F"/>
                </a:solidFill>
              </a:rPr>
              <a:t>Before we begin, let’s recall what we have covered till now:</a:t>
            </a:r>
            <a:endParaRPr dirty="0"/>
          </a:p>
        </p:txBody>
      </p:sp>
      <p:pic>
        <p:nvPicPr>
          <p:cNvPr id="358" name="Google Shape;358;p18" descr="Download MySQL Logo in SVG Vector or PNG File Format - Logo.wine"/>
          <p:cNvPicPr preferRelativeResize="0"/>
          <p:nvPr/>
        </p:nvPicPr>
        <p:blipFill rotWithShape="1">
          <a:blip r:embed="rId3">
            <a:alphaModFix/>
          </a:blip>
          <a:srcRect/>
          <a:stretch/>
        </p:blipFill>
        <p:spPr>
          <a:xfrm>
            <a:off x="8592050" y="2553465"/>
            <a:ext cx="2130849" cy="1417983"/>
          </a:xfrm>
          <a:prstGeom prst="rect">
            <a:avLst/>
          </a:prstGeom>
          <a:noFill/>
          <a:ln>
            <a:noFill/>
          </a:ln>
        </p:spPr>
      </p:pic>
      <p:pic>
        <p:nvPicPr>
          <p:cNvPr id="359" name="Google Shape;359;p18"/>
          <p:cNvPicPr preferRelativeResize="0"/>
          <p:nvPr/>
        </p:nvPicPr>
        <p:blipFill rotWithShape="1">
          <a:blip r:embed="rId4">
            <a:alphaModFix/>
          </a:blip>
          <a:srcRect/>
          <a:stretch/>
        </p:blipFill>
        <p:spPr>
          <a:xfrm>
            <a:off x="11620569" y="2758563"/>
            <a:ext cx="1118389" cy="1185159"/>
          </a:xfrm>
          <a:prstGeom prst="rect">
            <a:avLst/>
          </a:prstGeom>
          <a:noFill/>
          <a:ln>
            <a:noFill/>
          </a:ln>
        </p:spPr>
      </p:pic>
      <p:grpSp>
        <p:nvGrpSpPr>
          <p:cNvPr id="360" name="Google Shape;360;p18"/>
          <p:cNvGrpSpPr/>
          <p:nvPr/>
        </p:nvGrpSpPr>
        <p:grpSpPr>
          <a:xfrm>
            <a:off x="3444964" y="2830145"/>
            <a:ext cx="1847731" cy="1729644"/>
            <a:chOff x="2105217" y="3343897"/>
            <a:chExt cx="1847731" cy="1729644"/>
          </a:xfrm>
        </p:grpSpPr>
        <p:pic>
          <p:nvPicPr>
            <p:cNvPr id="361" name="Google Shape;361;p18"/>
            <p:cNvPicPr preferRelativeResize="0"/>
            <p:nvPr/>
          </p:nvPicPr>
          <p:blipFill rotWithShape="1">
            <a:blip r:embed="rId5">
              <a:alphaModFix/>
            </a:blip>
            <a:srcRect/>
            <a:stretch/>
          </p:blipFill>
          <p:spPr>
            <a:xfrm>
              <a:off x="2426740" y="3343897"/>
              <a:ext cx="1204686" cy="1204686"/>
            </a:xfrm>
            <a:prstGeom prst="rect">
              <a:avLst/>
            </a:prstGeom>
            <a:noFill/>
            <a:ln>
              <a:noFill/>
            </a:ln>
          </p:spPr>
        </p:pic>
        <p:sp>
          <p:nvSpPr>
            <p:cNvPr id="362" name="Google Shape;362;p18"/>
            <p:cNvSpPr txBox="1"/>
            <p:nvPr/>
          </p:nvSpPr>
          <p:spPr>
            <a:xfrm>
              <a:off x="2105217" y="4618865"/>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Agile</a:t>
              </a:r>
              <a:endParaRPr sz="2200" b="0" i="0" u="none" strike="noStrike" cap="none" dirty="0">
                <a:solidFill>
                  <a:srgbClr val="3F3F3F"/>
                </a:solidFill>
                <a:latin typeface="Open Sans"/>
                <a:ea typeface="Open Sans"/>
                <a:cs typeface="Open Sans"/>
                <a:sym typeface="Open Sans"/>
              </a:endParaRPr>
            </a:p>
          </p:txBody>
        </p:sp>
      </p:grpSp>
      <p:grpSp>
        <p:nvGrpSpPr>
          <p:cNvPr id="363" name="Google Shape;363;p18"/>
          <p:cNvGrpSpPr/>
          <p:nvPr/>
        </p:nvGrpSpPr>
        <p:grpSpPr>
          <a:xfrm>
            <a:off x="6141433" y="2837229"/>
            <a:ext cx="1847731" cy="1737055"/>
            <a:chOff x="5166728" y="3266204"/>
            <a:chExt cx="1847731" cy="1737055"/>
          </a:xfrm>
        </p:grpSpPr>
        <p:pic>
          <p:nvPicPr>
            <p:cNvPr id="364" name="Google Shape;364;p18"/>
            <p:cNvPicPr preferRelativeResize="0"/>
            <p:nvPr/>
          </p:nvPicPr>
          <p:blipFill rotWithShape="1">
            <a:blip r:embed="rId6">
              <a:alphaModFix/>
            </a:blip>
            <a:srcRect/>
            <a:stretch/>
          </p:blipFill>
          <p:spPr>
            <a:xfrm>
              <a:off x="5538010" y="3266204"/>
              <a:ext cx="1105169" cy="1105169"/>
            </a:xfrm>
            <a:prstGeom prst="rect">
              <a:avLst/>
            </a:prstGeom>
            <a:noFill/>
            <a:ln>
              <a:noFill/>
            </a:ln>
          </p:spPr>
        </p:pic>
        <p:sp>
          <p:nvSpPr>
            <p:cNvPr id="365" name="Google Shape;365;p18"/>
            <p:cNvSpPr txBox="1"/>
            <p:nvPr/>
          </p:nvSpPr>
          <p:spPr>
            <a:xfrm>
              <a:off x="5166728" y="4548583"/>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Git</a:t>
              </a:r>
              <a:endParaRPr dirty="0"/>
            </a:p>
          </p:txBody>
        </p:sp>
      </p:grpSp>
      <p:sp>
        <p:nvSpPr>
          <p:cNvPr id="366" name="Google Shape;366;p18"/>
          <p:cNvSpPr txBox="1"/>
          <p:nvPr/>
        </p:nvSpPr>
        <p:spPr>
          <a:xfrm>
            <a:off x="8687420" y="4130593"/>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SQL</a:t>
            </a:r>
            <a:endParaRPr/>
          </a:p>
        </p:txBody>
      </p:sp>
      <p:sp>
        <p:nvSpPr>
          <p:cNvPr id="367" name="Google Shape;367;p18"/>
          <p:cNvSpPr txBox="1"/>
          <p:nvPr/>
        </p:nvSpPr>
        <p:spPr>
          <a:xfrm>
            <a:off x="11366930" y="4105113"/>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Angular</a:t>
            </a:r>
            <a:endParaRPr dirty="0"/>
          </a:p>
        </p:txBody>
      </p:sp>
      <p:grpSp>
        <p:nvGrpSpPr>
          <p:cNvPr id="368" name="Google Shape;368;p18"/>
          <p:cNvGrpSpPr/>
          <p:nvPr/>
        </p:nvGrpSpPr>
        <p:grpSpPr>
          <a:xfrm>
            <a:off x="3444964" y="5012153"/>
            <a:ext cx="1847731" cy="2192483"/>
            <a:chOff x="2694341" y="5670425"/>
            <a:chExt cx="1847731" cy="2192483"/>
          </a:xfrm>
        </p:grpSpPr>
        <p:pic>
          <p:nvPicPr>
            <p:cNvPr id="369" name="Google Shape;369;p18"/>
            <p:cNvPicPr preferRelativeResize="0"/>
            <p:nvPr/>
          </p:nvPicPr>
          <p:blipFill rotWithShape="1">
            <a:blip r:embed="rId7">
              <a:alphaModFix/>
            </a:blip>
            <a:srcRect r="57760"/>
            <a:stretch/>
          </p:blipFill>
          <p:spPr>
            <a:xfrm>
              <a:off x="3113661" y="5670425"/>
              <a:ext cx="1009093" cy="1514428"/>
            </a:xfrm>
            <a:prstGeom prst="rect">
              <a:avLst/>
            </a:prstGeom>
            <a:noFill/>
            <a:ln>
              <a:noFill/>
            </a:ln>
          </p:spPr>
        </p:pic>
        <p:sp>
          <p:nvSpPr>
            <p:cNvPr id="370" name="Google Shape;370;p18"/>
            <p:cNvSpPr txBox="1"/>
            <p:nvPr/>
          </p:nvSpPr>
          <p:spPr>
            <a:xfrm>
              <a:off x="2694341" y="7408232"/>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HTML</a:t>
              </a:r>
              <a:endParaRPr sz="2200" b="0" i="0" u="none" strike="noStrike" cap="none" dirty="0">
                <a:solidFill>
                  <a:srgbClr val="3F3F3F"/>
                </a:solidFill>
                <a:latin typeface="Open Sans"/>
                <a:ea typeface="Open Sans"/>
                <a:cs typeface="Open Sans"/>
                <a:sym typeface="Open Sans"/>
              </a:endParaRPr>
            </a:p>
          </p:txBody>
        </p:sp>
      </p:grpSp>
      <p:grpSp>
        <p:nvGrpSpPr>
          <p:cNvPr id="371" name="Google Shape;371;p18"/>
          <p:cNvGrpSpPr/>
          <p:nvPr/>
        </p:nvGrpSpPr>
        <p:grpSpPr>
          <a:xfrm>
            <a:off x="6069103" y="5049540"/>
            <a:ext cx="1847731" cy="2136363"/>
            <a:chOff x="5817103" y="5721053"/>
            <a:chExt cx="1847731" cy="2136363"/>
          </a:xfrm>
        </p:grpSpPr>
        <p:pic>
          <p:nvPicPr>
            <p:cNvPr id="372" name="Google Shape;372;p18"/>
            <p:cNvPicPr preferRelativeResize="0"/>
            <p:nvPr/>
          </p:nvPicPr>
          <p:blipFill rotWithShape="1">
            <a:blip r:embed="rId7">
              <a:alphaModFix/>
            </a:blip>
            <a:srcRect l="43867" r="9025"/>
            <a:stretch/>
          </p:blipFill>
          <p:spPr>
            <a:xfrm>
              <a:off x="6280267" y="5721053"/>
              <a:ext cx="1105169" cy="1487239"/>
            </a:xfrm>
            <a:prstGeom prst="rect">
              <a:avLst/>
            </a:prstGeom>
            <a:noFill/>
            <a:ln>
              <a:noFill/>
            </a:ln>
          </p:spPr>
        </p:pic>
        <p:sp>
          <p:nvSpPr>
            <p:cNvPr id="373" name="Google Shape;373;p18"/>
            <p:cNvSpPr txBox="1"/>
            <p:nvPr/>
          </p:nvSpPr>
          <p:spPr>
            <a:xfrm>
              <a:off x="5817103" y="7402740"/>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CSS</a:t>
              </a:r>
              <a:endParaRPr sz="2200" b="0" i="0" u="none" strike="noStrike" cap="none" dirty="0">
                <a:solidFill>
                  <a:srgbClr val="3F3F3F"/>
                </a:solidFill>
                <a:latin typeface="Open Sans"/>
                <a:ea typeface="Open Sans"/>
                <a:cs typeface="Open Sans"/>
                <a:sym typeface="Open Sans"/>
              </a:endParaRPr>
            </a:p>
          </p:txBody>
        </p:sp>
      </p:grpSp>
      <p:grpSp>
        <p:nvGrpSpPr>
          <p:cNvPr id="374" name="Google Shape;374;p18"/>
          <p:cNvGrpSpPr/>
          <p:nvPr/>
        </p:nvGrpSpPr>
        <p:grpSpPr>
          <a:xfrm>
            <a:off x="8651858" y="5074776"/>
            <a:ext cx="1847731" cy="2129860"/>
            <a:chOff x="8978171" y="5670425"/>
            <a:chExt cx="1847731" cy="2129860"/>
          </a:xfrm>
        </p:grpSpPr>
        <p:pic>
          <p:nvPicPr>
            <p:cNvPr id="375" name="Google Shape;375;p18"/>
            <p:cNvPicPr preferRelativeResize="0"/>
            <p:nvPr/>
          </p:nvPicPr>
          <p:blipFill rotWithShape="1">
            <a:blip r:embed="rId8">
              <a:alphaModFix/>
            </a:blip>
            <a:srcRect/>
            <a:stretch/>
          </p:blipFill>
          <p:spPr>
            <a:xfrm>
              <a:off x="9376636" y="5670425"/>
              <a:ext cx="1009093" cy="1421258"/>
            </a:xfrm>
            <a:prstGeom prst="rect">
              <a:avLst/>
            </a:prstGeom>
            <a:noFill/>
            <a:ln>
              <a:noFill/>
            </a:ln>
          </p:spPr>
        </p:pic>
        <p:sp>
          <p:nvSpPr>
            <p:cNvPr id="376" name="Google Shape;376;p18"/>
            <p:cNvSpPr txBox="1"/>
            <p:nvPr/>
          </p:nvSpPr>
          <p:spPr>
            <a:xfrm>
              <a:off x="8978171" y="7345609"/>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JavaScript</a:t>
              </a:r>
              <a:endParaRPr sz="2200" b="0" i="0" u="none" strike="noStrike" cap="none" dirty="0">
                <a:solidFill>
                  <a:srgbClr val="3F3F3F"/>
                </a:solidFill>
                <a:latin typeface="Open Sans"/>
                <a:ea typeface="Open Sans"/>
                <a:cs typeface="Open Sans"/>
                <a:sym typeface="Open Sans"/>
              </a:endParaRPr>
            </a:p>
          </p:txBody>
        </p:sp>
      </p:grpSp>
      <p:grpSp>
        <p:nvGrpSpPr>
          <p:cNvPr id="377" name="Google Shape;377;p18"/>
          <p:cNvGrpSpPr/>
          <p:nvPr/>
        </p:nvGrpSpPr>
        <p:grpSpPr>
          <a:xfrm>
            <a:off x="11347017" y="4765129"/>
            <a:ext cx="1847731" cy="2451285"/>
            <a:chOff x="3700816" y="2660183"/>
            <a:chExt cx="1847731" cy="2451285"/>
          </a:xfrm>
        </p:grpSpPr>
        <p:sp>
          <p:nvSpPr>
            <p:cNvPr id="378" name="Google Shape;378;p18"/>
            <p:cNvSpPr txBox="1"/>
            <p:nvPr/>
          </p:nvSpPr>
          <p:spPr>
            <a:xfrm>
              <a:off x="3700816" y="4633236"/>
              <a:ext cx="1847731" cy="47823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Core java</a:t>
              </a:r>
              <a:endParaRPr sz="2200" b="0" i="0" u="none" strike="noStrike" cap="none" dirty="0">
                <a:solidFill>
                  <a:srgbClr val="3F3F3F"/>
                </a:solidFill>
                <a:latin typeface="Open Sans"/>
                <a:ea typeface="Open Sans"/>
                <a:cs typeface="Open Sans"/>
                <a:sym typeface="Open Sans"/>
              </a:endParaRPr>
            </a:p>
          </p:txBody>
        </p:sp>
        <p:pic>
          <p:nvPicPr>
            <p:cNvPr id="379" name="Google Shape;379;p18"/>
            <p:cNvPicPr preferRelativeResize="0"/>
            <p:nvPr/>
          </p:nvPicPr>
          <p:blipFill rotWithShape="1">
            <a:blip r:embed="rId9">
              <a:alphaModFix/>
            </a:blip>
            <a:srcRect/>
            <a:stretch/>
          </p:blipFill>
          <p:spPr>
            <a:xfrm>
              <a:off x="4003799" y="2660183"/>
              <a:ext cx="1152525" cy="177165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7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Run the Jenkins Pipeline Project for the End-User Project</a:t>
            </a:r>
            <a:endParaRPr>
              <a:solidFill>
                <a:srgbClr val="3F3F3F"/>
              </a:solidFill>
            </a:endParaRPr>
          </a:p>
        </p:txBody>
      </p:sp>
      <p:sp>
        <p:nvSpPr>
          <p:cNvPr id="707" name="Google Shape;707;p71"/>
          <p:cNvSpPr/>
          <p:nvPr/>
        </p:nvSpPr>
        <p:spPr>
          <a:xfrm>
            <a:off x="3739867" y="1371600"/>
            <a:ext cx="8776266" cy="806914"/>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Notice the stages appearing as mentioned in the Jenkinsfile.</a:t>
            </a:r>
            <a:endParaRPr/>
          </a:p>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Source &gt; Test &gt; Build</a:t>
            </a:r>
            <a:endParaRPr sz="2200" b="0" i="0" u="none" strike="noStrike" cap="none">
              <a:solidFill>
                <a:schemeClr val="lt1"/>
              </a:solidFill>
              <a:latin typeface="Open Sans"/>
              <a:ea typeface="Open Sans"/>
              <a:cs typeface="Open Sans"/>
              <a:sym typeface="Open Sans"/>
            </a:endParaRPr>
          </a:p>
        </p:txBody>
      </p:sp>
      <p:grpSp>
        <p:nvGrpSpPr>
          <p:cNvPr id="708" name="Google Shape;708;p71"/>
          <p:cNvGrpSpPr/>
          <p:nvPr/>
        </p:nvGrpSpPr>
        <p:grpSpPr>
          <a:xfrm>
            <a:off x="2170245" y="2485877"/>
            <a:ext cx="11915510" cy="5743723"/>
            <a:chOff x="2170245" y="1368425"/>
            <a:chExt cx="11915510" cy="5743723"/>
          </a:xfrm>
        </p:grpSpPr>
        <p:pic>
          <p:nvPicPr>
            <p:cNvPr id="709" name="Google Shape;709;p71"/>
            <p:cNvPicPr preferRelativeResize="0"/>
            <p:nvPr/>
          </p:nvPicPr>
          <p:blipFill rotWithShape="1">
            <a:blip r:embed="rId3">
              <a:alphaModFix/>
            </a:blip>
            <a:srcRect/>
            <a:stretch/>
          </p:blipFill>
          <p:spPr>
            <a:xfrm>
              <a:off x="2170245" y="1368425"/>
              <a:ext cx="11915510" cy="5743723"/>
            </a:xfrm>
            <a:prstGeom prst="rect">
              <a:avLst/>
            </a:prstGeom>
            <a:noFill/>
            <a:ln w="9525" cap="flat" cmpd="sng">
              <a:solidFill>
                <a:schemeClr val="dk1"/>
              </a:solidFill>
              <a:prstDash val="solid"/>
              <a:round/>
              <a:headEnd type="none" w="sm" len="sm"/>
              <a:tailEnd type="none" w="sm" len="sm"/>
            </a:ln>
          </p:spPr>
        </p:pic>
        <p:sp>
          <p:nvSpPr>
            <p:cNvPr id="710" name="Google Shape;710;p71"/>
            <p:cNvSpPr/>
            <p:nvPr/>
          </p:nvSpPr>
          <p:spPr>
            <a:xfrm>
              <a:off x="2258814" y="3723513"/>
              <a:ext cx="1695428" cy="26859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11" name="Google Shape;711;p71"/>
            <p:cNvSpPr/>
            <p:nvPr/>
          </p:nvSpPr>
          <p:spPr>
            <a:xfrm>
              <a:off x="7872696" y="3415765"/>
              <a:ext cx="3593867" cy="88408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Finally, click on Build Now and build the project.</a:t>
              </a:r>
              <a:endParaRPr sz="2000" b="0" i="0" u="none" strike="noStrike" cap="none">
                <a:solidFill>
                  <a:srgbClr val="3F3F3F"/>
                </a:solidFill>
                <a:latin typeface="Open Sans"/>
                <a:ea typeface="Open Sans"/>
                <a:cs typeface="Open Sans"/>
                <a:sym typeface="Open Sans"/>
              </a:endParaRPr>
            </a:p>
          </p:txBody>
        </p:sp>
        <p:cxnSp>
          <p:nvCxnSpPr>
            <p:cNvPr id="712" name="Google Shape;712;p71"/>
            <p:cNvCxnSpPr/>
            <p:nvPr/>
          </p:nvCxnSpPr>
          <p:spPr>
            <a:xfrm>
              <a:off x="4007442" y="3825196"/>
              <a:ext cx="3828371" cy="0"/>
            </a:xfrm>
            <a:prstGeom prst="straightConnector1">
              <a:avLst/>
            </a:prstGeom>
            <a:noFill/>
            <a:ln w="19050" cap="flat" cmpd="sng">
              <a:solidFill>
                <a:srgbClr val="FF0000"/>
              </a:solidFill>
              <a:prstDash val="solid"/>
              <a:miter lim="800000"/>
              <a:headEnd type="none" w="sm" len="sm"/>
              <a:tailEnd type="triangle" w="lg" len="lg"/>
            </a:ln>
          </p:spPr>
        </p:cxnSp>
      </p:grpSp>
      <p:pic>
        <p:nvPicPr>
          <p:cNvPr id="713" name="Google Shape;713;p71"/>
          <p:cNvPicPr preferRelativeResize="0"/>
          <p:nvPr/>
        </p:nvPicPr>
        <p:blipFill rotWithShape="1">
          <a:blip r:embed="rId4">
            <a:alphaModFix/>
          </a:blip>
          <a:srcRect t="6807" b="6798"/>
          <a:stretch/>
        </p:blipFill>
        <p:spPr>
          <a:xfrm>
            <a:off x="687840" y="889500"/>
            <a:ext cx="15776051" cy="9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7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dirty="0"/>
              <a:t>Containerize the Angular Web-Admin Project</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Configure Docker Using Dockerfile for the Web-Admin Project </a:t>
            </a:r>
            <a:endParaRPr>
              <a:solidFill>
                <a:srgbClr val="3F3F3F"/>
              </a:solidFill>
            </a:endParaRPr>
          </a:p>
        </p:txBody>
      </p:sp>
      <p:sp>
        <p:nvSpPr>
          <p:cNvPr id="725" name="Google Shape;725;p73"/>
          <p:cNvSpPr/>
          <p:nvPr/>
        </p:nvSpPr>
        <p:spPr>
          <a:xfrm>
            <a:off x="3923095" y="1385168"/>
            <a:ext cx="8409810" cy="731891"/>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The Dockerfile is a multi-stage docker build with two stages:</a:t>
            </a:r>
            <a:endParaRPr sz="2200" b="0" i="0" u="none" strike="noStrike" cap="none">
              <a:solidFill>
                <a:schemeClr val="lt1"/>
              </a:solidFill>
              <a:latin typeface="Open Sans"/>
              <a:ea typeface="Open Sans"/>
              <a:cs typeface="Open Sans"/>
              <a:sym typeface="Open Sans"/>
            </a:endParaRPr>
          </a:p>
        </p:txBody>
      </p:sp>
      <p:pic>
        <p:nvPicPr>
          <p:cNvPr id="726" name="Google Shape;726;p73"/>
          <p:cNvPicPr preferRelativeResize="0"/>
          <p:nvPr/>
        </p:nvPicPr>
        <p:blipFill rotWithShape="1">
          <a:blip r:embed="rId3">
            <a:alphaModFix/>
          </a:blip>
          <a:srcRect l="-188" r="188" b="6292"/>
          <a:stretch/>
        </p:blipFill>
        <p:spPr>
          <a:xfrm>
            <a:off x="2231913" y="2521654"/>
            <a:ext cx="11747998" cy="5577318"/>
          </a:xfrm>
          <a:prstGeom prst="rect">
            <a:avLst/>
          </a:prstGeom>
          <a:noFill/>
          <a:ln>
            <a:noFill/>
          </a:ln>
        </p:spPr>
      </p:pic>
      <p:sp>
        <p:nvSpPr>
          <p:cNvPr id="727" name="Google Shape;727;p73"/>
          <p:cNvSpPr/>
          <p:nvPr/>
        </p:nvSpPr>
        <p:spPr>
          <a:xfrm>
            <a:off x="5198893" y="3120173"/>
            <a:ext cx="4397506" cy="228836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28" name="Google Shape;728;p73"/>
          <p:cNvSpPr/>
          <p:nvPr/>
        </p:nvSpPr>
        <p:spPr>
          <a:xfrm>
            <a:off x="10705342" y="3741144"/>
            <a:ext cx="4186315" cy="101691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Building the angular project into dist directory for production.</a:t>
            </a:r>
            <a:endParaRPr sz="2000" b="0" i="0" u="none" strike="noStrike" cap="none" dirty="0">
              <a:solidFill>
                <a:srgbClr val="3F3F3F"/>
              </a:solidFill>
              <a:latin typeface="Open Sans"/>
              <a:ea typeface="Open Sans"/>
              <a:cs typeface="Open Sans"/>
              <a:sym typeface="Open Sans"/>
            </a:endParaRPr>
          </a:p>
        </p:txBody>
      </p:sp>
      <p:cxnSp>
        <p:nvCxnSpPr>
          <p:cNvPr id="729" name="Google Shape;729;p73"/>
          <p:cNvCxnSpPr/>
          <p:nvPr/>
        </p:nvCxnSpPr>
        <p:spPr>
          <a:xfrm>
            <a:off x="9596399" y="4249604"/>
            <a:ext cx="1108943" cy="0"/>
          </a:xfrm>
          <a:prstGeom prst="straightConnector1">
            <a:avLst/>
          </a:prstGeom>
          <a:noFill/>
          <a:ln w="19050" cap="flat" cmpd="sng">
            <a:solidFill>
              <a:srgbClr val="FF0000"/>
            </a:solidFill>
            <a:prstDash val="solid"/>
            <a:miter lim="800000"/>
            <a:headEnd type="none" w="sm" len="sm"/>
            <a:tailEnd type="triangle" w="lg" len="lg"/>
          </a:ln>
        </p:spPr>
      </p:cxnSp>
      <p:sp>
        <p:nvSpPr>
          <p:cNvPr id="730" name="Google Shape;730;p73"/>
          <p:cNvSpPr/>
          <p:nvPr/>
        </p:nvSpPr>
        <p:spPr>
          <a:xfrm>
            <a:off x="5320474" y="5491519"/>
            <a:ext cx="6787952" cy="133698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31" name="Google Shape;731;p73"/>
          <p:cNvSpPr/>
          <p:nvPr/>
        </p:nvSpPr>
        <p:spPr>
          <a:xfrm>
            <a:off x="12874870" y="5388511"/>
            <a:ext cx="2483318" cy="155658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Serving the application using NGINX web server on port 80.</a:t>
            </a:r>
            <a:endParaRPr sz="2000" b="0" i="0" u="none" strike="noStrike" cap="none">
              <a:solidFill>
                <a:srgbClr val="3F3F3F"/>
              </a:solidFill>
              <a:latin typeface="Open Sans"/>
              <a:ea typeface="Open Sans"/>
              <a:cs typeface="Open Sans"/>
              <a:sym typeface="Open Sans"/>
            </a:endParaRPr>
          </a:p>
        </p:txBody>
      </p:sp>
      <p:cxnSp>
        <p:nvCxnSpPr>
          <p:cNvPr id="732" name="Google Shape;732;p73"/>
          <p:cNvCxnSpPr/>
          <p:nvPr/>
        </p:nvCxnSpPr>
        <p:spPr>
          <a:xfrm>
            <a:off x="12108426" y="6166806"/>
            <a:ext cx="757423" cy="0"/>
          </a:xfrm>
          <a:prstGeom prst="straightConnector1">
            <a:avLst/>
          </a:prstGeom>
          <a:noFill/>
          <a:ln w="19050" cap="flat" cmpd="sng">
            <a:solidFill>
              <a:srgbClr val="FF0000"/>
            </a:solidFill>
            <a:prstDash val="solid"/>
            <a:miter lim="800000"/>
            <a:headEnd type="none" w="sm" len="sm"/>
            <a:tailEnd type="triangle" w="lg" len="lg"/>
          </a:ln>
        </p:spPr>
      </p:cxnSp>
      <p:pic>
        <p:nvPicPr>
          <p:cNvPr id="733" name="Google Shape;733;p73"/>
          <p:cNvPicPr preferRelativeResize="0"/>
          <p:nvPr/>
        </p:nvPicPr>
        <p:blipFill rotWithShape="1">
          <a:blip r:embed="rId4">
            <a:alphaModFix/>
          </a:blip>
          <a:srcRect t="6807" b="6798"/>
          <a:stretch/>
        </p:blipFill>
        <p:spPr>
          <a:xfrm>
            <a:off x="529290" y="889500"/>
            <a:ext cx="16093150" cy="9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7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Configure Jenkins Pipeline Stages for Docker</a:t>
            </a:r>
            <a:endParaRPr>
              <a:solidFill>
                <a:srgbClr val="3F3F3F"/>
              </a:solidFill>
            </a:endParaRPr>
          </a:p>
        </p:txBody>
      </p:sp>
      <p:sp>
        <p:nvSpPr>
          <p:cNvPr id="740" name="Google Shape;740;p74"/>
          <p:cNvSpPr/>
          <p:nvPr/>
        </p:nvSpPr>
        <p:spPr>
          <a:xfrm>
            <a:off x="1887794" y="1328039"/>
            <a:ext cx="12890952" cy="970798"/>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Add the stages for containerizing the Angular web admin that is building and running container.</a:t>
            </a:r>
            <a:endParaRPr sz="2200" b="0" i="0" u="none" strike="noStrike" cap="none" dirty="0">
              <a:solidFill>
                <a:schemeClr val="lt1"/>
              </a:solidFill>
              <a:latin typeface="Open Sans"/>
              <a:ea typeface="Open Sans"/>
              <a:cs typeface="Open Sans"/>
              <a:sym typeface="Open Sans"/>
            </a:endParaRPr>
          </a:p>
        </p:txBody>
      </p:sp>
      <p:pic>
        <p:nvPicPr>
          <p:cNvPr id="741" name="Google Shape;741;p74"/>
          <p:cNvPicPr preferRelativeResize="0"/>
          <p:nvPr/>
        </p:nvPicPr>
        <p:blipFill rotWithShape="1">
          <a:blip r:embed="rId3">
            <a:alphaModFix/>
          </a:blip>
          <a:srcRect/>
          <a:stretch/>
        </p:blipFill>
        <p:spPr>
          <a:xfrm>
            <a:off x="2421656" y="2561367"/>
            <a:ext cx="11355144" cy="5551474"/>
          </a:xfrm>
          <a:prstGeom prst="rect">
            <a:avLst/>
          </a:prstGeom>
          <a:noFill/>
          <a:ln>
            <a:noFill/>
          </a:ln>
        </p:spPr>
      </p:pic>
      <p:sp>
        <p:nvSpPr>
          <p:cNvPr id="742" name="Google Shape;742;p74"/>
          <p:cNvSpPr/>
          <p:nvPr/>
        </p:nvSpPr>
        <p:spPr>
          <a:xfrm>
            <a:off x="2925885" y="4593465"/>
            <a:ext cx="2482277" cy="37416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43" name="Google Shape;743;p74"/>
          <p:cNvSpPr/>
          <p:nvPr/>
        </p:nvSpPr>
        <p:spPr>
          <a:xfrm>
            <a:off x="708665" y="6179826"/>
            <a:ext cx="5262925" cy="1325874"/>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Create it in the root directory of project and push it to GitHub so that Jenkins Project can use Jenkinsfile and Dockerfile.</a:t>
            </a:r>
            <a:endParaRPr sz="2000" b="0" i="0" u="none" strike="noStrike" cap="none">
              <a:solidFill>
                <a:srgbClr val="3F3F3F"/>
              </a:solidFill>
              <a:latin typeface="Open Sans"/>
              <a:ea typeface="Open Sans"/>
              <a:cs typeface="Open Sans"/>
              <a:sym typeface="Open Sans"/>
            </a:endParaRPr>
          </a:p>
        </p:txBody>
      </p:sp>
      <p:cxnSp>
        <p:nvCxnSpPr>
          <p:cNvPr id="744" name="Google Shape;744;p74"/>
          <p:cNvCxnSpPr/>
          <p:nvPr/>
        </p:nvCxnSpPr>
        <p:spPr>
          <a:xfrm>
            <a:off x="4485476" y="4967630"/>
            <a:ext cx="0" cy="1188000"/>
          </a:xfrm>
          <a:prstGeom prst="straightConnector1">
            <a:avLst/>
          </a:prstGeom>
          <a:noFill/>
          <a:ln w="19050" cap="flat" cmpd="sng">
            <a:solidFill>
              <a:srgbClr val="FF0000"/>
            </a:solidFill>
            <a:prstDash val="solid"/>
            <a:miter lim="800000"/>
            <a:headEnd type="none" w="sm" len="sm"/>
            <a:tailEnd type="triangle" w="lg" len="lg"/>
          </a:ln>
        </p:spPr>
      </p:cxnSp>
      <p:pic>
        <p:nvPicPr>
          <p:cNvPr id="745" name="Google Shape;745;p74"/>
          <p:cNvPicPr preferRelativeResize="0"/>
          <p:nvPr/>
        </p:nvPicPr>
        <p:blipFill rotWithShape="1">
          <a:blip r:embed="rId4">
            <a:alphaModFix/>
          </a:blip>
          <a:srcRect t="6807" b="6798"/>
          <a:stretch/>
        </p:blipFill>
        <p:spPr>
          <a:xfrm>
            <a:off x="2653081" y="889500"/>
            <a:ext cx="11360379" cy="9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Run the Jenkins Pipeline Project for the Web-Admin Project</a:t>
            </a:r>
            <a:endParaRPr>
              <a:solidFill>
                <a:srgbClr val="3F3F3F"/>
              </a:solidFill>
            </a:endParaRPr>
          </a:p>
        </p:txBody>
      </p:sp>
      <p:pic>
        <p:nvPicPr>
          <p:cNvPr id="752" name="Google Shape;752;p75"/>
          <p:cNvPicPr preferRelativeResize="0"/>
          <p:nvPr/>
        </p:nvPicPr>
        <p:blipFill rotWithShape="1">
          <a:blip r:embed="rId3">
            <a:alphaModFix/>
          </a:blip>
          <a:srcRect/>
          <a:stretch/>
        </p:blipFill>
        <p:spPr>
          <a:xfrm>
            <a:off x="2251960" y="2404559"/>
            <a:ext cx="11751959" cy="5849941"/>
          </a:xfrm>
          <a:prstGeom prst="rect">
            <a:avLst/>
          </a:prstGeom>
          <a:noFill/>
          <a:ln w="9525" cap="flat" cmpd="sng">
            <a:solidFill>
              <a:schemeClr val="dk1"/>
            </a:solidFill>
            <a:prstDash val="solid"/>
            <a:round/>
            <a:headEnd type="none" w="sm" len="sm"/>
            <a:tailEnd type="none" w="sm" len="sm"/>
          </a:ln>
        </p:spPr>
      </p:pic>
      <p:sp>
        <p:nvSpPr>
          <p:cNvPr id="753" name="Google Shape;753;p75"/>
          <p:cNvSpPr/>
          <p:nvPr/>
        </p:nvSpPr>
        <p:spPr>
          <a:xfrm>
            <a:off x="2289880" y="4649266"/>
            <a:ext cx="1695428" cy="26859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54" name="Google Shape;754;p75"/>
          <p:cNvSpPr/>
          <p:nvPr/>
        </p:nvSpPr>
        <p:spPr>
          <a:xfrm>
            <a:off x="7903763" y="4341518"/>
            <a:ext cx="2917886" cy="88408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Click on Build Now and build the project.</a:t>
            </a:r>
            <a:endParaRPr sz="2000" b="0" i="0" u="none" strike="noStrike" cap="none">
              <a:solidFill>
                <a:srgbClr val="3F3F3F"/>
              </a:solidFill>
              <a:latin typeface="Open Sans"/>
              <a:ea typeface="Open Sans"/>
              <a:cs typeface="Open Sans"/>
              <a:sym typeface="Open Sans"/>
            </a:endParaRPr>
          </a:p>
        </p:txBody>
      </p:sp>
      <p:cxnSp>
        <p:nvCxnSpPr>
          <p:cNvPr id="755" name="Google Shape;755;p75"/>
          <p:cNvCxnSpPr/>
          <p:nvPr/>
        </p:nvCxnSpPr>
        <p:spPr>
          <a:xfrm>
            <a:off x="4038508" y="4750949"/>
            <a:ext cx="3828371" cy="0"/>
          </a:xfrm>
          <a:prstGeom prst="straightConnector1">
            <a:avLst/>
          </a:prstGeom>
          <a:noFill/>
          <a:ln w="19050" cap="flat" cmpd="sng">
            <a:solidFill>
              <a:srgbClr val="FF0000"/>
            </a:solidFill>
            <a:prstDash val="solid"/>
            <a:miter lim="800000"/>
            <a:headEnd type="none" w="sm" len="sm"/>
            <a:tailEnd type="triangle" w="lg" len="lg"/>
          </a:ln>
        </p:spPr>
      </p:cxnSp>
      <p:sp>
        <p:nvSpPr>
          <p:cNvPr id="756" name="Google Shape;756;p75"/>
          <p:cNvSpPr/>
          <p:nvPr/>
        </p:nvSpPr>
        <p:spPr>
          <a:xfrm>
            <a:off x="3739806" y="1366783"/>
            <a:ext cx="8776266" cy="806914"/>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Notice stages appearing as mentioned in the Jenkinsfile. </a:t>
            </a:r>
            <a:endParaRPr sz="2200"/>
          </a:p>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Source &gt; Test &gt; Build &gt; Containerize &gt; Deploy</a:t>
            </a:r>
            <a:endParaRPr sz="2200"/>
          </a:p>
        </p:txBody>
      </p:sp>
      <p:pic>
        <p:nvPicPr>
          <p:cNvPr id="757" name="Google Shape;757;p75"/>
          <p:cNvPicPr preferRelativeResize="0"/>
          <p:nvPr/>
        </p:nvPicPr>
        <p:blipFill rotWithShape="1">
          <a:blip r:embed="rId4">
            <a:alphaModFix/>
          </a:blip>
          <a:srcRect t="6807" b="6798"/>
          <a:stretch/>
        </p:blipFill>
        <p:spPr>
          <a:xfrm>
            <a:off x="529290" y="889500"/>
            <a:ext cx="16093150" cy="9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7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Check Docker ps -a</a:t>
            </a:r>
            <a:endParaRPr>
              <a:solidFill>
                <a:srgbClr val="3F3F3F"/>
              </a:solidFill>
            </a:endParaRPr>
          </a:p>
        </p:txBody>
      </p:sp>
      <p:sp>
        <p:nvSpPr>
          <p:cNvPr id="764" name="Google Shape;764;p76"/>
          <p:cNvSpPr/>
          <p:nvPr/>
        </p:nvSpPr>
        <p:spPr>
          <a:xfrm>
            <a:off x="1395412" y="1333500"/>
            <a:ext cx="13681075" cy="821377"/>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Check the status of running container by </a:t>
            </a:r>
            <a:r>
              <a:rPr lang="en-US" sz="2200" b="1" i="0" u="none" strike="noStrike" cap="none" dirty="0">
                <a:solidFill>
                  <a:schemeClr val="lt1"/>
                </a:solidFill>
                <a:latin typeface="Open Sans"/>
                <a:ea typeface="Open Sans"/>
                <a:cs typeface="Open Sans"/>
                <a:sym typeface="Open Sans"/>
              </a:rPr>
              <a:t>docker </a:t>
            </a:r>
            <a:r>
              <a:rPr lang="en-US" sz="2200" b="1" i="0" u="none" strike="noStrike" cap="none" dirty="0" err="1">
                <a:solidFill>
                  <a:schemeClr val="lt1"/>
                </a:solidFill>
                <a:latin typeface="Open Sans"/>
                <a:ea typeface="Open Sans"/>
                <a:cs typeface="Open Sans"/>
                <a:sym typeface="Open Sans"/>
              </a:rPr>
              <a:t>ps</a:t>
            </a:r>
            <a:r>
              <a:rPr lang="en-US" sz="2200" b="1" i="0" u="none" strike="noStrike" cap="none" dirty="0">
                <a:solidFill>
                  <a:schemeClr val="lt1"/>
                </a:solidFill>
                <a:latin typeface="Open Sans"/>
                <a:ea typeface="Open Sans"/>
                <a:cs typeface="Open Sans"/>
                <a:sym typeface="Open Sans"/>
              </a:rPr>
              <a:t> –a</a:t>
            </a:r>
            <a:r>
              <a:rPr lang="en-US" sz="2200" b="0" i="0" u="none" strike="noStrike" cap="none" dirty="0">
                <a:solidFill>
                  <a:schemeClr val="lt1"/>
                </a:solidFill>
                <a:latin typeface="Open Sans"/>
                <a:ea typeface="Open Sans"/>
                <a:cs typeface="Open Sans"/>
                <a:sym typeface="Open Sans"/>
              </a:rPr>
              <a:t>, which is a command to validate Jenkins build.</a:t>
            </a:r>
            <a:endParaRPr sz="2200" b="0" i="0" u="none" strike="noStrike" cap="none" dirty="0">
              <a:solidFill>
                <a:schemeClr val="lt1"/>
              </a:solidFill>
              <a:latin typeface="Open Sans"/>
              <a:ea typeface="Open Sans"/>
              <a:cs typeface="Open Sans"/>
              <a:sym typeface="Open Sans"/>
            </a:endParaRPr>
          </a:p>
        </p:txBody>
      </p:sp>
      <p:pic>
        <p:nvPicPr>
          <p:cNvPr id="765" name="Google Shape;765;p76"/>
          <p:cNvPicPr preferRelativeResize="0"/>
          <p:nvPr/>
        </p:nvPicPr>
        <p:blipFill rotWithShape="1">
          <a:blip r:embed="rId3">
            <a:alphaModFix/>
          </a:blip>
          <a:srcRect b="12846"/>
          <a:stretch/>
        </p:blipFill>
        <p:spPr>
          <a:xfrm>
            <a:off x="2341694" y="2681689"/>
            <a:ext cx="11572612" cy="5157529"/>
          </a:xfrm>
          <a:prstGeom prst="rect">
            <a:avLst/>
          </a:prstGeom>
          <a:noFill/>
          <a:ln w="9525" cap="flat" cmpd="sng">
            <a:solidFill>
              <a:schemeClr val="dk1"/>
            </a:solidFill>
            <a:prstDash val="solid"/>
            <a:round/>
            <a:headEnd type="none" w="sm" len="sm"/>
            <a:tailEnd type="none" w="sm" len="sm"/>
          </a:ln>
        </p:spPr>
      </p:pic>
      <p:pic>
        <p:nvPicPr>
          <p:cNvPr id="766" name="Google Shape;766;p76"/>
          <p:cNvPicPr preferRelativeResize="0"/>
          <p:nvPr/>
        </p:nvPicPr>
        <p:blipFill rotWithShape="1">
          <a:blip r:embed="rId4">
            <a:alphaModFix/>
          </a:blip>
          <a:srcRect t="6807" b="6798"/>
          <a:stretch/>
        </p:blipFill>
        <p:spPr>
          <a:xfrm>
            <a:off x="5714852" y="889500"/>
            <a:ext cx="5124870" cy="91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Check the Web-Admin Project on Localhost</a:t>
            </a:r>
            <a:endParaRPr>
              <a:solidFill>
                <a:srgbClr val="3F3F3F"/>
              </a:solidFill>
            </a:endParaRPr>
          </a:p>
        </p:txBody>
      </p:sp>
      <p:sp>
        <p:nvSpPr>
          <p:cNvPr id="773" name="Google Shape;773;p77"/>
          <p:cNvSpPr/>
          <p:nvPr/>
        </p:nvSpPr>
        <p:spPr>
          <a:xfrm>
            <a:off x="3606902" y="1371600"/>
            <a:ext cx="9042196" cy="821377"/>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The web-admin project is up and running in a docker container.</a:t>
            </a:r>
            <a:endParaRPr/>
          </a:p>
        </p:txBody>
      </p:sp>
      <p:pic>
        <p:nvPicPr>
          <p:cNvPr id="774" name="Google Shape;774;p77"/>
          <p:cNvPicPr preferRelativeResize="0"/>
          <p:nvPr/>
        </p:nvPicPr>
        <p:blipFill rotWithShape="1">
          <a:blip r:embed="rId3">
            <a:alphaModFix/>
          </a:blip>
          <a:srcRect b="4247"/>
          <a:stretch/>
        </p:blipFill>
        <p:spPr>
          <a:xfrm>
            <a:off x="2336896" y="2647399"/>
            <a:ext cx="11582087" cy="5607101"/>
          </a:xfrm>
          <a:prstGeom prst="rect">
            <a:avLst/>
          </a:prstGeom>
          <a:noFill/>
          <a:ln w="9525" cap="flat" cmpd="sng">
            <a:solidFill>
              <a:schemeClr val="dk1"/>
            </a:solidFill>
            <a:prstDash val="solid"/>
            <a:round/>
            <a:headEnd type="none" w="sm" len="sm"/>
            <a:tailEnd type="none" w="sm" len="sm"/>
          </a:ln>
        </p:spPr>
      </p:pic>
      <p:pic>
        <p:nvPicPr>
          <p:cNvPr id="775" name="Google Shape;775;p77"/>
          <p:cNvPicPr preferRelativeResize="0"/>
          <p:nvPr/>
        </p:nvPicPr>
        <p:blipFill rotWithShape="1">
          <a:blip r:embed="rId4">
            <a:alphaModFix/>
          </a:blip>
          <a:srcRect t="6807" b="6798"/>
          <a:stretch/>
        </p:blipFill>
        <p:spPr>
          <a:xfrm>
            <a:off x="2424982" y="889500"/>
            <a:ext cx="11704610" cy="9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7"/>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1100"/>
              <a:buNone/>
            </a:pPr>
            <a:r>
              <a:rPr lang="en-US" dirty="0" err="1">
                <a:solidFill>
                  <a:srgbClr val="3F3F3F"/>
                </a:solidFill>
              </a:rPr>
              <a:t>Dockerise</a:t>
            </a:r>
            <a:r>
              <a:rPr lang="en-US" dirty="0">
                <a:solidFill>
                  <a:srgbClr val="3F3F3F"/>
                </a:solidFill>
              </a:rPr>
              <a:t> the Pipeline</a:t>
            </a:r>
            <a:endParaRPr dirty="0">
              <a:solidFill>
                <a:srgbClr val="3F3F3F"/>
              </a:solidFill>
            </a:endParaRPr>
          </a:p>
        </p:txBody>
      </p:sp>
    </p:spTree>
    <p:extLst>
      <p:ext uri="{BB962C8B-B14F-4D97-AF65-F5344CB8AC3E}">
        <p14:creationId xmlns:p14="http://schemas.microsoft.com/office/powerpoint/2010/main" val="3145477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7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a:t>Containerize Angular End-User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Configure Docker Using Dockerfile for the End-User Project </a:t>
            </a:r>
            <a:endParaRPr>
              <a:solidFill>
                <a:srgbClr val="3F3F3F"/>
              </a:solidFill>
            </a:endParaRPr>
          </a:p>
        </p:txBody>
      </p:sp>
      <p:sp>
        <p:nvSpPr>
          <p:cNvPr id="787" name="Google Shape;787;p79"/>
          <p:cNvSpPr/>
          <p:nvPr/>
        </p:nvSpPr>
        <p:spPr>
          <a:xfrm>
            <a:off x="1827081" y="1331838"/>
            <a:ext cx="12556809" cy="768478"/>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The Dockerfile is a multi-stage docker build with two stages:</a:t>
            </a:r>
            <a:endParaRPr sz="2200" b="0" i="0" u="none" strike="noStrike" cap="none">
              <a:solidFill>
                <a:schemeClr val="lt1"/>
              </a:solidFill>
              <a:latin typeface="Open Sans"/>
              <a:ea typeface="Open Sans"/>
              <a:cs typeface="Open Sans"/>
              <a:sym typeface="Open Sans"/>
            </a:endParaRPr>
          </a:p>
        </p:txBody>
      </p:sp>
      <p:pic>
        <p:nvPicPr>
          <p:cNvPr id="788" name="Google Shape;788;p79"/>
          <p:cNvPicPr preferRelativeResize="0"/>
          <p:nvPr/>
        </p:nvPicPr>
        <p:blipFill rotWithShape="1">
          <a:blip r:embed="rId3">
            <a:alphaModFix/>
          </a:blip>
          <a:srcRect b="2838"/>
          <a:stretch/>
        </p:blipFill>
        <p:spPr>
          <a:xfrm>
            <a:off x="2043870" y="2296288"/>
            <a:ext cx="12111937" cy="5958212"/>
          </a:xfrm>
          <a:prstGeom prst="rect">
            <a:avLst/>
          </a:prstGeom>
          <a:noFill/>
          <a:ln w="9525" cap="flat" cmpd="sng">
            <a:solidFill>
              <a:schemeClr val="dk1"/>
            </a:solidFill>
            <a:prstDash val="solid"/>
            <a:round/>
            <a:headEnd type="none" w="sm" len="sm"/>
            <a:tailEnd type="none" w="sm" len="sm"/>
          </a:ln>
        </p:spPr>
      </p:pic>
      <p:sp>
        <p:nvSpPr>
          <p:cNvPr id="789" name="Google Shape;789;p79"/>
          <p:cNvSpPr/>
          <p:nvPr/>
        </p:nvSpPr>
        <p:spPr>
          <a:xfrm>
            <a:off x="5198893" y="3078669"/>
            <a:ext cx="4397506" cy="271558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90" name="Google Shape;790;p79"/>
          <p:cNvSpPr/>
          <p:nvPr/>
        </p:nvSpPr>
        <p:spPr>
          <a:xfrm>
            <a:off x="10705342" y="4108324"/>
            <a:ext cx="4204976" cy="803717"/>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Building the angular project into dist directory for production.</a:t>
            </a:r>
            <a:endParaRPr sz="2000" b="0" i="0" u="none" strike="noStrike" cap="none" dirty="0">
              <a:solidFill>
                <a:srgbClr val="3F3F3F"/>
              </a:solidFill>
              <a:latin typeface="Open Sans"/>
              <a:ea typeface="Open Sans"/>
              <a:cs typeface="Open Sans"/>
              <a:sym typeface="Open Sans"/>
            </a:endParaRPr>
          </a:p>
        </p:txBody>
      </p:sp>
      <p:cxnSp>
        <p:nvCxnSpPr>
          <p:cNvPr id="791" name="Google Shape;791;p79"/>
          <p:cNvCxnSpPr/>
          <p:nvPr/>
        </p:nvCxnSpPr>
        <p:spPr>
          <a:xfrm>
            <a:off x="9596399" y="4508624"/>
            <a:ext cx="1108943" cy="0"/>
          </a:xfrm>
          <a:prstGeom prst="straightConnector1">
            <a:avLst/>
          </a:prstGeom>
          <a:noFill/>
          <a:ln w="19050" cap="flat" cmpd="sng">
            <a:solidFill>
              <a:srgbClr val="FF0000"/>
            </a:solidFill>
            <a:prstDash val="solid"/>
            <a:miter lim="800000"/>
            <a:headEnd type="none" w="sm" len="sm"/>
            <a:tailEnd type="triangle" w="lg" len="lg"/>
          </a:ln>
        </p:spPr>
      </p:cxnSp>
      <p:sp>
        <p:nvSpPr>
          <p:cNvPr id="792" name="Google Shape;792;p79"/>
          <p:cNvSpPr/>
          <p:nvPr/>
        </p:nvSpPr>
        <p:spPr>
          <a:xfrm>
            <a:off x="5273049" y="5889729"/>
            <a:ext cx="7236761" cy="1543458"/>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93" name="Google Shape;793;p79"/>
          <p:cNvSpPr/>
          <p:nvPr/>
        </p:nvSpPr>
        <p:spPr>
          <a:xfrm>
            <a:off x="13146025" y="6012160"/>
            <a:ext cx="2322117" cy="2091021"/>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Serving the application using NGINX web server on port 80.</a:t>
            </a:r>
            <a:endParaRPr sz="2000" b="0" i="0" u="none" strike="noStrike" cap="none">
              <a:solidFill>
                <a:srgbClr val="3F3F3F"/>
              </a:solidFill>
              <a:latin typeface="Open Sans"/>
              <a:ea typeface="Open Sans"/>
              <a:cs typeface="Open Sans"/>
              <a:sym typeface="Open Sans"/>
            </a:endParaRPr>
          </a:p>
        </p:txBody>
      </p:sp>
      <p:cxnSp>
        <p:nvCxnSpPr>
          <p:cNvPr id="794" name="Google Shape;794;p79"/>
          <p:cNvCxnSpPr/>
          <p:nvPr/>
        </p:nvCxnSpPr>
        <p:spPr>
          <a:xfrm>
            <a:off x="12509810" y="6727194"/>
            <a:ext cx="592170" cy="0"/>
          </a:xfrm>
          <a:prstGeom prst="straightConnector1">
            <a:avLst/>
          </a:prstGeom>
          <a:noFill/>
          <a:ln w="19050" cap="flat" cmpd="sng">
            <a:solidFill>
              <a:srgbClr val="FF0000"/>
            </a:solidFill>
            <a:prstDash val="solid"/>
            <a:miter lim="800000"/>
            <a:headEnd type="none" w="sm" len="sm"/>
            <a:tailEnd type="triangle" w="lg" len="lg"/>
          </a:ln>
        </p:spPr>
      </p:cxnSp>
      <p:pic>
        <p:nvPicPr>
          <p:cNvPr id="795" name="Google Shape;795;p79"/>
          <p:cNvPicPr preferRelativeResize="0"/>
          <p:nvPr/>
        </p:nvPicPr>
        <p:blipFill rotWithShape="1">
          <a:blip r:embed="rId4">
            <a:alphaModFix/>
          </a:blip>
          <a:srcRect t="6807" b="6798"/>
          <a:stretch/>
        </p:blipFill>
        <p:spPr>
          <a:xfrm>
            <a:off x="529290" y="889500"/>
            <a:ext cx="16093150" cy="9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8"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5" name="Google Shape;385;p38"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6" name="Google Shape;386;p38"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7" name="Google Shape;387;p38" descr="Agile Software Vector Logo - Download Free SVG Icon | Worldvectorlogo"/>
          <p:cNvSpPr/>
          <p:nvPr/>
        </p:nvSpPr>
        <p:spPr>
          <a:xfrm>
            <a:off x="10578226" y="476521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p:txBody>
      </p:sp>
      <p:grpSp>
        <p:nvGrpSpPr>
          <p:cNvPr id="388" name="Google Shape;388;p38"/>
          <p:cNvGrpSpPr/>
          <p:nvPr/>
        </p:nvGrpSpPr>
        <p:grpSpPr>
          <a:xfrm>
            <a:off x="8731679" y="5697298"/>
            <a:ext cx="2151347" cy="1616982"/>
            <a:chOff x="6153229" y="5107008"/>
            <a:chExt cx="2151347" cy="1616982"/>
          </a:xfrm>
        </p:grpSpPr>
        <p:sp>
          <p:nvSpPr>
            <p:cNvPr id="389" name="Google Shape;389;p38"/>
            <p:cNvSpPr txBox="1"/>
            <p:nvPr/>
          </p:nvSpPr>
          <p:spPr>
            <a:xfrm>
              <a:off x="6305036" y="6269314"/>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Maven </a:t>
              </a:r>
              <a:endParaRPr dirty="0"/>
            </a:p>
          </p:txBody>
        </p:sp>
        <p:pic>
          <p:nvPicPr>
            <p:cNvPr id="390" name="Google Shape;390;p38" descr="File:Apache Maven logo.svg - Wikimedia Commons"/>
            <p:cNvPicPr preferRelativeResize="0"/>
            <p:nvPr/>
          </p:nvPicPr>
          <p:blipFill rotWithShape="1">
            <a:blip r:embed="rId3">
              <a:alphaModFix/>
            </a:blip>
            <a:srcRect/>
            <a:stretch/>
          </p:blipFill>
          <p:spPr>
            <a:xfrm>
              <a:off x="6153229" y="5107008"/>
              <a:ext cx="2151347" cy="544560"/>
            </a:xfrm>
            <a:prstGeom prst="rect">
              <a:avLst/>
            </a:prstGeom>
            <a:noFill/>
            <a:ln>
              <a:noFill/>
            </a:ln>
          </p:spPr>
        </p:pic>
      </p:grpSp>
      <p:grpSp>
        <p:nvGrpSpPr>
          <p:cNvPr id="391" name="Google Shape;391;p38"/>
          <p:cNvGrpSpPr/>
          <p:nvPr/>
        </p:nvGrpSpPr>
        <p:grpSpPr>
          <a:xfrm>
            <a:off x="4484963" y="2550576"/>
            <a:ext cx="1847731" cy="2525104"/>
            <a:chOff x="9274933" y="3101846"/>
            <a:chExt cx="1847731" cy="2525104"/>
          </a:xfrm>
        </p:grpSpPr>
        <p:sp>
          <p:nvSpPr>
            <p:cNvPr id="392" name="Google Shape;392;p38"/>
            <p:cNvSpPr txBox="1"/>
            <p:nvPr/>
          </p:nvSpPr>
          <p:spPr>
            <a:xfrm>
              <a:off x="9274933" y="5172274"/>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JDBC</a:t>
              </a:r>
              <a:endParaRPr dirty="0"/>
            </a:p>
          </p:txBody>
        </p:sp>
        <p:pic>
          <p:nvPicPr>
            <p:cNvPr id="393" name="Google Shape;393;p38"/>
            <p:cNvPicPr preferRelativeResize="0"/>
            <p:nvPr/>
          </p:nvPicPr>
          <p:blipFill rotWithShape="1">
            <a:blip r:embed="rId4">
              <a:alphaModFix/>
            </a:blip>
            <a:srcRect/>
            <a:stretch/>
          </p:blipFill>
          <p:spPr>
            <a:xfrm>
              <a:off x="9567857" y="3101846"/>
              <a:ext cx="1359233" cy="1972421"/>
            </a:xfrm>
            <a:prstGeom prst="rect">
              <a:avLst/>
            </a:prstGeom>
            <a:noFill/>
            <a:ln>
              <a:noFill/>
            </a:ln>
          </p:spPr>
        </p:pic>
      </p:grpSp>
      <p:grpSp>
        <p:nvGrpSpPr>
          <p:cNvPr id="394" name="Google Shape;394;p38"/>
          <p:cNvGrpSpPr/>
          <p:nvPr/>
        </p:nvGrpSpPr>
        <p:grpSpPr>
          <a:xfrm>
            <a:off x="7150603" y="2641347"/>
            <a:ext cx="1847731" cy="2407803"/>
            <a:chOff x="7108853" y="6698540"/>
            <a:chExt cx="1847731" cy="2407803"/>
          </a:xfrm>
        </p:grpSpPr>
        <p:sp>
          <p:nvSpPr>
            <p:cNvPr id="395" name="Google Shape;395;p38"/>
            <p:cNvSpPr txBox="1"/>
            <p:nvPr/>
          </p:nvSpPr>
          <p:spPr>
            <a:xfrm>
              <a:off x="7108853" y="8651667"/>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JSP</a:t>
              </a:r>
              <a:endParaRPr dirty="0"/>
            </a:p>
          </p:txBody>
        </p:sp>
        <p:pic>
          <p:nvPicPr>
            <p:cNvPr id="396" name="Google Shape;396;p38" descr="20+ JSP Projects with Source Code - ProjectsGeek"/>
            <p:cNvPicPr preferRelativeResize="0"/>
            <p:nvPr/>
          </p:nvPicPr>
          <p:blipFill rotWithShape="1">
            <a:blip r:embed="rId5">
              <a:alphaModFix/>
            </a:blip>
            <a:srcRect/>
            <a:stretch/>
          </p:blipFill>
          <p:spPr>
            <a:xfrm>
              <a:off x="7646794" y="6698540"/>
              <a:ext cx="928153" cy="1700230"/>
            </a:xfrm>
            <a:prstGeom prst="rect">
              <a:avLst/>
            </a:prstGeom>
            <a:noFill/>
            <a:ln>
              <a:noFill/>
            </a:ln>
          </p:spPr>
        </p:pic>
      </p:grpSp>
      <p:grpSp>
        <p:nvGrpSpPr>
          <p:cNvPr id="397" name="Google Shape;397;p38"/>
          <p:cNvGrpSpPr/>
          <p:nvPr/>
        </p:nvGrpSpPr>
        <p:grpSpPr>
          <a:xfrm>
            <a:off x="9328932" y="2595687"/>
            <a:ext cx="1847731" cy="2453463"/>
            <a:chOff x="1228731" y="4092736"/>
            <a:chExt cx="1847731" cy="2453463"/>
          </a:xfrm>
        </p:grpSpPr>
        <p:sp>
          <p:nvSpPr>
            <p:cNvPr id="398" name="Google Shape;398;p38"/>
            <p:cNvSpPr txBox="1"/>
            <p:nvPr/>
          </p:nvSpPr>
          <p:spPr>
            <a:xfrm>
              <a:off x="1228731" y="6091523"/>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Servlets</a:t>
              </a:r>
              <a:endParaRPr dirty="0"/>
            </a:p>
          </p:txBody>
        </p:sp>
        <p:pic>
          <p:nvPicPr>
            <p:cNvPr id="399" name="Google Shape;399;p38"/>
            <p:cNvPicPr preferRelativeResize="0"/>
            <p:nvPr/>
          </p:nvPicPr>
          <p:blipFill rotWithShape="1">
            <a:blip r:embed="rId6">
              <a:alphaModFix/>
            </a:blip>
            <a:srcRect/>
            <a:stretch/>
          </p:blipFill>
          <p:spPr>
            <a:xfrm>
              <a:off x="1602365" y="4092736"/>
              <a:ext cx="1474097" cy="1788572"/>
            </a:xfrm>
            <a:prstGeom prst="rect">
              <a:avLst/>
            </a:prstGeom>
            <a:noFill/>
            <a:ln>
              <a:noFill/>
            </a:ln>
          </p:spPr>
        </p:pic>
      </p:grpSp>
      <p:grpSp>
        <p:nvGrpSpPr>
          <p:cNvPr id="400" name="Google Shape;400;p38"/>
          <p:cNvGrpSpPr/>
          <p:nvPr/>
        </p:nvGrpSpPr>
        <p:grpSpPr>
          <a:xfrm>
            <a:off x="5107598" y="5622045"/>
            <a:ext cx="2450193" cy="1692235"/>
            <a:chOff x="9516721" y="6892896"/>
            <a:chExt cx="2450193" cy="1692235"/>
          </a:xfrm>
        </p:grpSpPr>
        <p:sp>
          <p:nvSpPr>
            <p:cNvPr id="401" name="Google Shape;401;p38"/>
            <p:cNvSpPr txBox="1"/>
            <p:nvPr/>
          </p:nvSpPr>
          <p:spPr>
            <a:xfrm>
              <a:off x="9950106" y="8130455"/>
              <a:ext cx="2016808" cy="454676"/>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MongoDB</a:t>
              </a:r>
              <a:endParaRPr dirty="0"/>
            </a:p>
          </p:txBody>
        </p:sp>
        <p:pic>
          <p:nvPicPr>
            <p:cNvPr id="402" name="Google Shape;402;p38" descr="File:MongoDB Logo.svg - Wikimedia Commons"/>
            <p:cNvPicPr preferRelativeResize="0"/>
            <p:nvPr/>
          </p:nvPicPr>
          <p:blipFill rotWithShape="1">
            <a:blip r:embed="rId7">
              <a:alphaModFix/>
            </a:blip>
            <a:srcRect/>
            <a:stretch/>
          </p:blipFill>
          <p:spPr>
            <a:xfrm>
              <a:off x="9516721" y="6892896"/>
              <a:ext cx="2450193" cy="660403"/>
            </a:xfrm>
            <a:prstGeom prst="rect">
              <a:avLst/>
            </a:prstGeom>
            <a:noFill/>
            <a:ln>
              <a:noFill/>
            </a:ln>
          </p:spPr>
        </p:pic>
      </p:grpSp>
      <p:sp>
        <p:nvSpPr>
          <p:cNvPr id="403" name="Google Shape;403;p38"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4" name="Google Shape;404;p38"/>
          <p:cNvSpPr txBox="1">
            <a:spLocks noGrp="1"/>
          </p:cNvSpPr>
          <p:nvPr>
            <p:ph type="body" idx="1"/>
          </p:nvPr>
        </p:nvSpPr>
        <p:spPr>
          <a:xfrm>
            <a:off x="1523093" y="1423248"/>
            <a:ext cx="13209814" cy="6297503"/>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dirty="0">
                <a:solidFill>
                  <a:srgbClr val="3F3F3F"/>
                </a:solidFill>
              </a:rPr>
              <a:t>Before we begin, let’s recall what we have covered till now:</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1" name="Google Shape;801;p80"/>
          <p:cNvPicPr preferRelativeResize="0"/>
          <p:nvPr/>
        </p:nvPicPr>
        <p:blipFill rotWithShape="1">
          <a:blip r:embed="rId3">
            <a:alphaModFix/>
          </a:blip>
          <a:srcRect b="4347"/>
          <a:stretch/>
        </p:blipFill>
        <p:spPr>
          <a:xfrm>
            <a:off x="2253578" y="2536399"/>
            <a:ext cx="11816684" cy="5693201"/>
          </a:xfrm>
          <a:prstGeom prst="rect">
            <a:avLst/>
          </a:prstGeom>
          <a:noFill/>
          <a:ln w="9525" cap="flat" cmpd="sng">
            <a:solidFill>
              <a:schemeClr val="dk1"/>
            </a:solidFill>
            <a:prstDash val="solid"/>
            <a:round/>
            <a:headEnd type="none" w="sm" len="sm"/>
            <a:tailEnd type="none" w="sm" len="sm"/>
          </a:ln>
        </p:spPr>
      </p:pic>
      <p:sp>
        <p:nvSpPr>
          <p:cNvPr id="802" name="Google Shape;802;p8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Configure Jenkins Pipeline Stages for Docker </a:t>
            </a:r>
            <a:endParaRPr>
              <a:solidFill>
                <a:srgbClr val="3F3F3F"/>
              </a:solidFill>
            </a:endParaRPr>
          </a:p>
        </p:txBody>
      </p:sp>
      <p:sp>
        <p:nvSpPr>
          <p:cNvPr id="803" name="Google Shape;803;p80"/>
          <p:cNvSpPr/>
          <p:nvPr/>
        </p:nvSpPr>
        <p:spPr>
          <a:xfrm>
            <a:off x="1714612" y="1383470"/>
            <a:ext cx="13237316" cy="918237"/>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Add the stages for containerizing the Angular web admin that </a:t>
            </a:r>
            <a:r>
              <a:rPr lang="en-US" sz="2200" b="0" i="0" u="none" strike="noStrike" cap="none" dirty="0" err="1">
                <a:solidFill>
                  <a:schemeClr val="lt1"/>
                </a:solidFill>
                <a:latin typeface="Open Sans"/>
                <a:ea typeface="Open Sans"/>
                <a:cs typeface="Open Sans"/>
                <a:sym typeface="Open Sans"/>
              </a:rPr>
              <a:t>isnbuilding</a:t>
            </a:r>
            <a:r>
              <a:rPr lang="en-US" sz="2200" b="0" i="0" u="none" strike="noStrike" cap="none" dirty="0">
                <a:solidFill>
                  <a:schemeClr val="lt1"/>
                </a:solidFill>
                <a:latin typeface="Open Sans"/>
                <a:ea typeface="Open Sans"/>
                <a:cs typeface="Open Sans"/>
                <a:sym typeface="Open Sans"/>
              </a:rPr>
              <a:t> and running container.</a:t>
            </a:r>
            <a:endParaRPr sz="2200" b="0" i="0" u="none" strike="noStrike" cap="none" dirty="0">
              <a:solidFill>
                <a:schemeClr val="lt1"/>
              </a:solidFill>
              <a:latin typeface="Open Sans"/>
              <a:ea typeface="Open Sans"/>
              <a:cs typeface="Open Sans"/>
              <a:sym typeface="Open Sans"/>
            </a:endParaRPr>
          </a:p>
        </p:txBody>
      </p:sp>
      <p:sp>
        <p:nvSpPr>
          <p:cNvPr id="804" name="Google Shape;804;p80"/>
          <p:cNvSpPr/>
          <p:nvPr/>
        </p:nvSpPr>
        <p:spPr>
          <a:xfrm>
            <a:off x="2763652" y="4903182"/>
            <a:ext cx="2482277" cy="37416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805" name="Google Shape;805;p80"/>
          <p:cNvSpPr/>
          <p:nvPr/>
        </p:nvSpPr>
        <p:spPr>
          <a:xfrm>
            <a:off x="546433" y="6400800"/>
            <a:ext cx="4616104" cy="150085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Create it in root directory of the project and push it to GitHub so that Jenkins project can use Jenkinsfile and Dockerfile.</a:t>
            </a:r>
            <a:endParaRPr sz="2000" b="0" i="0" u="none" strike="noStrike" cap="none">
              <a:solidFill>
                <a:srgbClr val="3F3F3F"/>
              </a:solidFill>
              <a:latin typeface="Open Sans"/>
              <a:ea typeface="Open Sans"/>
              <a:cs typeface="Open Sans"/>
              <a:sym typeface="Open Sans"/>
            </a:endParaRPr>
          </a:p>
        </p:txBody>
      </p:sp>
      <p:cxnSp>
        <p:nvCxnSpPr>
          <p:cNvPr id="806" name="Google Shape;806;p80"/>
          <p:cNvCxnSpPr/>
          <p:nvPr/>
        </p:nvCxnSpPr>
        <p:spPr>
          <a:xfrm>
            <a:off x="4465483" y="5277347"/>
            <a:ext cx="0" cy="1152000"/>
          </a:xfrm>
          <a:prstGeom prst="straightConnector1">
            <a:avLst/>
          </a:prstGeom>
          <a:noFill/>
          <a:ln w="19050" cap="flat" cmpd="sng">
            <a:solidFill>
              <a:srgbClr val="FF0000"/>
            </a:solidFill>
            <a:prstDash val="solid"/>
            <a:miter lim="800000"/>
            <a:headEnd type="none" w="sm" len="sm"/>
            <a:tailEnd type="triangle" w="lg" len="lg"/>
          </a:ln>
        </p:spPr>
      </p:cxnSp>
      <p:pic>
        <p:nvPicPr>
          <p:cNvPr id="807" name="Google Shape;807;p80"/>
          <p:cNvPicPr preferRelativeResize="0"/>
          <p:nvPr/>
        </p:nvPicPr>
        <p:blipFill rotWithShape="1">
          <a:blip r:embed="rId4">
            <a:alphaModFix/>
          </a:blip>
          <a:srcRect t="6807" b="6798"/>
          <a:stretch/>
        </p:blipFill>
        <p:spPr>
          <a:xfrm>
            <a:off x="2596279" y="889500"/>
            <a:ext cx="11473983" cy="9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Run the Jenkins Pipeline Project for the End-User Project </a:t>
            </a:r>
            <a:endParaRPr>
              <a:solidFill>
                <a:srgbClr val="3F3F3F"/>
              </a:solidFill>
            </a:endParaRPr>
          </a:p>
        </p:txBody>
      </p:sp>
      <p:pic>
        <p:nvPicPr>
          <p:cNvPr id="814" name="Google Shape;814;p81"/>
          <p:cNvPicPr preferRelativeResize="0"/>
          <p:nvPr/>
        </p:nvPicPr>
        <p:blipFill rotWithShape="1">
          <a:blip r:embed="rId3">
            <a:alphaModFix/>
          </a:blip>
          <a:srcRect/>
          <a:stretch/>
        </p:blipFill>
        <p:spPr>
          <a:xfrm>
            <a:off x="2271491" y="2450775"/>
            <a:ext cx="11751959" cy="5849941"/>
          </a:xfrm>
          <a:prstGeom prst="rect">
            <a:avLst/>
          </a:prstGeom>
          <a:noFill/>
          <a:ln w="9525" cap="flat" cmpd="sng">
            <a:solidFill>
              <a:schemeClr val="dk1"/>
            </a:solidFill>
            <a:prstDash val="solid"/>
            <a:round/>
            <a:headEnd type="none" w="sm" len="sm"/>
            <a:tailEnd type="none" w="sm" len="sm"/>
          </a:ln>
        </p:spPr>
      </p:pic>
      <p:sp>
        <p:nvSpPr>
          <p:cNvPr id="815" name="Google Shape;815;p81"/>
          <p:cNvSpPr/>
          <p:nvPr/>
        </p:nvSpPr>
        <p:spPr>
          <a:xfrm>
            <a:off x="2309411" y="4695482"/>
            <a:ext cx="1695428" cy="26859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816" name="Google Shape;816;p81"/>
          <p:cNvSpPr/>
          <p:nvPr/>
        </p:nvSpPr>
        <p:spPr>
          <a:xfrm>
            <a:off x="7923294" y="4387734"/>
            <a:ext cx="2917886" cy="88408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Click on Build Now and build project.</a:t>
            </a:r>
            <a:endParaRPr sz="2000" b="0" i="0" u="none" strike="noStrike" cap="none">
              <a:solidFill>
                <a:srgbClr val="3F3F3F"/>
              </a:solidFill>
              <a:latin typeface="Open Sans"/>
              <a:ea typeface="Open Sans"/>
              <a:cs typeface="Open Sans"/>
              <a:sym typeface="Open Sans"/>
            </a:endParaRPr>
          </a:p>
        </p:txBody>
      </p:sp>
      <p:cxnSp>
        <p:nvCxnSpPr>
          <p:cNvPr id="817" name="Google Shape;817;p81"/>
          <p:cNvCxnSpPr/>
          <p:nvPr/>
        </p:nvCxnSpPr>
        <p:spPr>
          <a:xfrm>
            <a:off x="4058039" y="4797165"/>
            <a:ext cx="3828371" cy="0"/>
          </a:xfrm>
          <a:prstGeom prst="straightConnector1">
            <a:avLst/>
          </a:prstGeom>
          <a:noFill/>
          <a:ln w="19050" cap="flat" cmpd="sng">
            <a:solidFill>
              <a:srgbClr val="FF0000"/>
            </a:solidFill>
            <a:prstDash val="solid"/>
            <a:miter lim="800000"/>
            <a:headEnd type="none" w="sm" len="sm"/>
            <a:tailEnd type="triangle" w="lg" len="lg"/>
          </a:ln>
        </p:spPr>
      </p:cxnSp>
      <p:sp>
        <p:nvSpPr>
          <p:cNvPr id="818" name="Google Shape;818;p81"/>
          <p:cNvSpPr/>
          <p:nvPr/>
        </p:nvSpPr>
        <p:spPr>
          <a:xfrm>
            <a:off x="3739867" y="1338011"/>
            <a:ext cx="8776266" cy="806914"/>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Notice stages appearing as mentioned in the Jenkinsfile. </a:t>
            </a:r>
            <a:endParaRPr/>
          </a:p>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Source &gt; Test &gt; Build &gt; Containerize &gt; Deploy</a:t>
            </a:r>
            <a:endParaRPr/>
          </a:p>
        </p:txBody>
      </p:sp>
      <p:pic>
        <p:nvPicPr>
          <p:cNvPr id="819" name="Google Shape;819;p81"/>
          <p:cNvPicPr preferRelativeResize="0"/>
          <p:nvPr/>
        </p:nvPicPr>
        <p:blipFill rotWithShape="1">
          <a:blip r:embed="rId4">
            <a:alphaModFix/>
          </a:blip>
          <a:srcRect t="6807" b="6798"/>
          <a:stretch/>
        </p:blipFill>
        <p:spPr>
          <a:xfrm>
            <a:off x="529290" y="889500"/>
            <a:ext cx="16093150" cy="91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Check Docker ps -a</a:t>
            </a:r>
            <a:endParaRPr>
              <a:solidFill>
                <a:srgbClr val="3F3F3F"/>
              </a:solidFill>
            </a:endParaRPr>
          </a:p>
        </p:txBody>
      </p:sp>
      <p:sp>
        <p:nvSpPr>
          <p:cNvPr id="826" name="Google Shape;826;p82"/>
          <p:cNvSpPr/>
          <p:nvPr/>
        </p:nvSpPr>
        <p:spPr>
          <a:xfrm>
            <a:off x="1651630" y="1371600"/>
            <a:ext cx="13251313" cy="764854"/>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Check status of running container by </a:t>
            </a:r>
            <a:r>
              <a:rPr lang="en-US" sz="2200" b="1" i="0" u="none" strike="noStrike" cap="none" dirty="0">
                <a:solidFill>
                  <a:schemeClr val="lt1"/>
                </a:solidFill>
                <a:latin typeface="Open Sans"/>
                <a:ea typeface="Open Sans"/>
                <a:cs typeface="Open Sans"/>
                <a:sym typeface="Open Sans"/>
              </a:rPr>
              <a:t>docker </a:t>
            </a:r>
            <a:r>
              <a:rPr lang="en-US" sz="2200" b="1" i="0" u="none" strike="noStrike" cap="none" dirty="0" err="1">
                <a:solidFill>
                  <a:schemeClr val="lt1"/>
                </a:solidFill>
                <a:latin typeface="Open Sans"/>
                <a:ea typeface="Open Sans"/>
                <a:cs typeface="Open Sans"/>
                <a:sym typeface="Open Sans"/>
              </a:rPr>
              <a:t>ps</a:t>
            </a:r>
            <a:r>
              <a:rPr lang="en-US" sz="2200" b="1" i="0" u="none" strike="noStrike" cap="none" dirty="0">
                <a:solidFill>
                  <a:schemeClr val="lt1"/>
                </a:solidFill>
                <a:latin typeface="Open Sans"/>
                <a:ea typeface="Open Sans"/>
                <a:cs typeface="Open Sans"/>
                <a:sym typeface="Open Sans"/>
              </a:rPr>
              <a:t> –a</a:t>
            </a:r>
            <a:r>
              <a:rPr lang="en-US" sz="2200" b="0" i="0" u="none" strike="noStrike" cap="none" dirty="0">
                <a:solidFill>
                  <a:schemeClr val="lt1"/>
                </a:solidFill>
                <a:latin typeface="Open Sans"/>
                <a:ea typeface="Open Sans"/>
                <a:cs typeface="Open Sans"/>
                <a:sym typeface="Open Sans"/>
              </a:rPr>
              <a:t>, which is a command to validate Jenkins build.</a:t>
            </a:r>
            <a:endParaRPr sz="2200" b="0" i="0" u="none" strike="noStrike" cap="none" dirty="0">
              <a:solidFill>
                <a:schemeClr val="lt1"/>
              </a:solidFill>
              <a:latin typeface="Open Sans"/>
              <a:ea typeface="Open Sans"/>
              <a:cs typeface="Open Sans"/>
              <a:sym typeface="Open Sans"/>
            </a:endParaRPr>
          </a:p>
        </p:txBody>
      </p:sp>
      <p:pic>
        <p:nvPicPr>
          <p:cNvPr id="827" name="Google Shape;827;p82"/>
          <p:cNvPicPr preferRelativeResize="0"/>
          <p:nvPr/>
        </p:nvPicPr>
        <p:blipFill rotWithShape="1">
          <a:blip r:embed="rId3">
            <a:alphaModFix/>
          </a:blip>
          <a:srcRect l="1" r="-1" b="18673"/>
          <a:stretch/>
        </p:blipFill>
        <p:spPr>
          <a:xfrm>
            <a:off x="3905249" y="2527479"/>
            <a:ext cx="9794941" cy="5639121"/>
          </a:xfrm>
          <a:prstGeom prst="rect">
            <a:avLst/>
          </a:prstGeom>
          <a:noFill/>
          <a:ln w="9525" cap="flat" cmpd="sng">
            <a:solidFill>
              <a:schemeClr val="dk1"/>
            </a:solidFill>
            <a:prstDash val="solid"/>
            <a:round/>
            <a:headEnd type="none" w="sm" len="sm"/>
            <a:tailEnd type="none" w="sm" len="sm"/>
          </a:ln>
        </p:spPr>
      </p:pic>
      <p:pic>
        <p:nvPicPr>
          <p:cNvPr id="828" name="Google Shape;828;p82"/>
          <p:cNvPicPr preferRelativeResize="0"/>
          <p:nvPr/>
        </p:nvPicPr>
        <p:blipFill rotWithShape="1">
          <a:blip r:embed="rId4">
            <a:alphaModFix/>
          </a:blip>
          <a:srcRect t="6807" b="6798"/>
          <a:stretch/>
        </p:blipFill>
        <p:spPr>
          <a:xfrm>
            <a:off x="5790213" y="889500"/>
            <a:ext cx="4974149" cy="91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8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Check the End-User Web Project on Localhost</a:t>
            </a:r>
            <a:endParaRPr>
              <a:solidFill>
                <a:srgbClr val="3F3F3F"/>
              </a:solidFill>
            </a:endParaRPr>
          </a:p>
        </p:txBody>
      </p:sp>
      <p:sp>
        <p:nvSpPr>
          <p:cNvPr id="835" name="Google Shape;835;p83"/>
          <p:cNvSpPr/>
          <p:nvPr/>
        </p:nvSpPr>
        <p:spPr>
          <a:xfrm>
            <a:off x="3606902" y="1334278"/>
            <a:ext cx="9042196" cy="687300"/>
          </a:xfrm>
          <a:prstGeom prst="roundRect">
            <a:avLst>
              <a:gd name="adj" fmla="val 16667"/>
            </a:avLst>
          </a:prstGeom>
          <a:solidFill>
            <a:srgbClr val="F36A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The End-user web project is up and running in a docker container.</a:t>
            </a:r>
            <a:endParaRPr/>
          </a:p>
        </p:txBody>
      </p:sp>
      <p:pic>
        <p:nvPicPr>
          <p:cNvPr id="836" name="Google Shape;836;p83"/>
          <p:cNvPicPr preferRelativeResize="0"/>
          <p:nvPr/>
        </p:nvPicPr>
        <p:blipFill rotWithShape="1">
          <a:blip r:embed="rId3">
            <a:alphaModFix/>
          </a:blip>
          <a:srcRect/>
          <a:stretch/>
        </p:blipFill>
        <p:spPr>
          <a:xfrm>
            <a:off x="2342542" y="2243048"/>
            <a:ext cx="11570915" cy="6011452"/>
          </a:xfrm>
          <a:prstGeom prst="rect">
            <a:avLst/>
          </a:prstGeom>
          <a:noFill/>
          <a:ln w="9525" cap="flat" cmpd="sng">
            <a:solidFill>
              <a:schemeClr val="dk1"/>
            </a:solidFill>
            <a:prstDash val="solid"/>
            <a:round/>
            <a:headEnd type="none" w="sm" len="sm"/>
            <a:tailEnd type="none" w="sm" len="sm"/>
          </a:ln>
        </p:spPr>
      </p:pic>
      <p:pic>
        <p:nvPicPr>
          <p:cNvPr id="837" name="Google Shape;837;p83"/>
          <p:cNvPicPr preferRelativeResize="0"/>
          <p:nvPr/>
        </p:nvPicPr>
        <p:blipFill rotWithShape="1">
          <a:blip r:embed="rId4">
            <a:alphaModFix/>
          </a:blip>
          <a:srcRect t="6807" b="6798"/>
          <a:stretch/>
        </p:blipFill>
        <p:spPr>
          <a:xfrm>
            <a:off x="2163777" y="889500"/>
            <a:ext cx="12301664" cy="91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84"/>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Clr>
                <a:srgbClr val="3F3F3F"/>
              </a:buClr>
              <a:buSzPts val="2800"/>
              <a:buNone/>
            </a:pPr>
            <a:r>
              <a:rPr lang="en-US">
                <a:solidFill>
                  <a:srgbClr val="3F3F3F"/>
                </a:solidFill>
              </a:rPr>
              <a:t>Jenkins is an automation build server.</a:t>
            </a:r>
            <a:endParaRPr>
              <a:solidFill>
                <a:srgbClr val="3F3F3F"/>
              </a:solidFill>
            </a:endParaRPr>
          </a:p>
        </p:txBody>
      </p:sp>
      <p:sp>
        <p:nvSpPr>
          <p:cNvPr id="843" name="Google Shape;843;p84"/>
          <p:cNvSpPr txBox="1">
            <a:spLocks noGrp="1"/>
          </p:cNvSpPr>
          <p:nvPr>
            <p:ph type="body" idx="2"/>
          </p:nvPr>
        </p:nvSpPr>
        <p:spPr>
          <a:xfrm>
            <a:off x="1432121" y="3372825"/>
            <a:ext cx="8099400" cy="5862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Clr>
                <a:srgbClr val="3F3F3F"/>
              </a:buClr>
              <a:buSzPts val="2800"/>
              <a:buNone/>
            </a:pPr>
            <a:r>
              <a:rPr lang="en-US">
                <a:solidFill>
                  <a:srgbClr val="3F3F3F"/>
                </a:solidFill>
              </a:rPr>
              <a:t>Jenkins Pipeline for Angular apps is set using Jenkinsfile.</a:t>
            </a:r>
            <a:endParaRPr>
              <a:solidFill>
                <a:srgbClr val="3F3F3F"/>
              </a:solidFill>
            </a:endParaRPr>
          </a:p>
        </p:txBody>
      </p:sp>
      <p:sp>
        <p:nvSpPr>
          <p:cNvPr id="844" name="Google Shape;844;p84"/>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Clr>
                <a:srgbClr val="3F3F3F"/>
              </a:buClr>
              <a:buSzPts val="2800"/>
              <a:buNone/>
            </a:pPr>
            <a:r>
              <a:rPr lang="en-US">
                <a:solidFill>
                  <a:srgbClr val="3F3F3F"/>
                </a:solidFill>
              </a:rPr>
              <a:t>Dockerfile is used to dockerize the Angular apps.</a:t>
            </a:r>
            <a:endParaRPr>
              <a:solidFill>
                <a:srgbClr val="3F3F3F"/>
              </a:solidFill>
            </a:endParaRPr>
          </a:p>
        </p:txBody>
      </p:sp>
      <p:sp>
        <p:nvSpPr>
          <p:cNvPr id="845" name="Google Shape;845;p84"/>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1000"/>
              </a:spcBef>
              <a:spcAft>
                <a:spcPts val="0"/>
              </a:spcAft>
              <a:buClr>
                <a:srgbClr val="3F3F3F"/>
              </a:buClr>
              <a:buSzPts val="2800"/>
              <a:buNone/>
            </a:pPr>
            <a:r>
              <a:rPr lang="en-US">
                <a:solidFill>
                  <a:srgbClr val="3F3F3F"/>
                </a:solidFill>
              </a:rPr>
              <a:t>Jenkins Pipeline is built to dockerize the Angular apps.</a:t>
            </a:r>
            <a:endParaRPr>
              <a:solidFill>
                <a:srgbClr val="3F3F3F"/>
              </a:solidFill>
            </a:endParaRPr>
          </a:p>
        </p:txBody>
      </p:sp>
      <p:pic>
        <p:nvPicPr>
          <p:cNvPr id="846" name="Google Shape;846;p84"/>
          <p:cNvPicPr preferRelativeResize="0"/>
          <p:nvPr/>
        </p:nvPicPr>
        <p:blipFill rotWithShape="1">
          <a:blip r:embed="rId3">
            <a:alphaModFix/>
          </a:blip>
          <a:srcRect/>
          <a:stretch/>
        </p:blipFill>
        <p:spPr>
          <a:xfrm>
            <a:off x="826247" y="3425213"/>
            <a:ext cx="457200" cy="457200"/>
          </a:xfrm>
          <a:prstGeom prst="rect">
            <a:avLst/>
          </a:prstGeom>
          <a:noFill/>
          <a:ln>
            <a:noFill/>
          </a:ln>
        </p:spPr>
      </p:pic>
      <p:pic>
        <p:nvPicPr>
          <p:cNvPr id="847" name="Google Shape;847;p84"/>
          <p:cNvPicPr preferRelativeResize="0"/>
          <p:nvPr/>
        </p:nvPicPr>
        <p:blipFill rotWithShape="1">
          <a:blip r:embed="rId3">
            <a:alphaModFix/>
          </a:blip>
          <a:srcRect/>
          <a:stretch/>
        </p:blipFill>
        <p:spPr>
          <a:xfrm>
            <a:off x="826247" y="4674756"/>
            <a:ext cx="457200" cy="457200"/>
          </a:xfrm>
          <a:prstGeom prst="rect">
            <a:avLst/>
          </a:prstGeom>
          <a:noFill/>
          <a:ln>
            <a:noFill/>
          </a:ln>
        </p:spPr>
      </p:pic>
      <p:pic>
        <p:nvPicPr>
          <p:cNvPr id="848" name="Google Shape;848;p84"/>
          <p:cNvPicPr preferRelativeResize="0"/>
          <p:nvPr/>
        </p:nvPicPr>
        <p:blipFill rotWithShape="1">
          <a:blip r:embed="rId3">
            <a:alphaModFix/>
          </a:blip>
          <a:srcRect/>
          <a:stretch/>
        </p:blipFill>
        <p:spPr>
          <a:xfrm>
            <a:off x="844422" y="5848099"/>
            <a:ext cx="457200" cy="457200"/>
          </a:xfrm>
          <a:prstGeom prst="rect">
            <a:avLst/>
          </a:prstGeom>
          <a:noFill/>
          <a:ln>
            <a:noFill/>
          </a:ln>
        </p:spPr>
      </p:pic>
      <p:pic>
        <p:nvPicPr>
          <p:cNvPr id="849" name="Google Shape;849;p84"/>
          <p:cNvPicPr preferRelativeResize="0"/>
          <p:nvPr/>
        </p:nvPicPr>
        <p:blipFill rotWithShape="1">
          <a:blip r:embed="rId3">
            <a:alphaModFix/>
          </a:blip>
          <a:srcRect/>
          <a:stretch/>
        </p:blipFill>
        <p:spPr>
          <a:xfrm>
            <a:off x="844422" y="2251870"/>
            <a:ext cx="457200" cy="457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6"/>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Where will you declare Pipeline for Jenkins project?</a:t>
            </a:r>
            <a:endParaRPr/>
          </a:p>
        </p:txBody>
      </p:sp>
      <p:sp>
        <p:nvSpPr>
          <p:cNvPr id="859" name="Google Shape;859;p86"/>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01</a:t>
            </a:r>
            <a:endParaRPr dirty="0"/>
          </a:p>
        </p:txBody>
      </p:sp>
      <p:sp>
        <p:nvSpPr>
          <p:cNvPr id="860" name="Google Shape;860;p86"/>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Pipeline</a:t>
            </a:r>
            <a:endParaRPr/>
          </a:p>
        </p:txBody>
      </p:sp>
      <p:sp>
        <p:nvSpPr>
          <p:cNvPr id="861" name="Google Shape;861;p86"/>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Jenkinsfile</a:t>
            </a:r>
            <a:endParaRPr/>
          </a:p>
        </p:txBody>
      </p:sp>
      <p:sp>
        <p:nvSpPr>
          <p:cNvPr id="862" name="Google Shape;862;p86"/>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pipeline.jenkins</a:t>
            </a:r>
            <a:endParaRPr/>
          </a:p>
        </p:txBody>
      </p:sp>
      <p:sp>
        <p:nvSpPr>
          <p:cNvPr id="863" name="Google Shape;863;p86"/>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JenkinsPipeline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87"/>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Configure the Jenkins Pipeline in Jenkinsfile by creating multiple stages.</a:t>
            </a:r>
            <a:endParaRPr/>
          </a:p>
        </p:txBody>
      </p:sp>
      <p:sp>
        <p:nvSpPr>
          <p:cNvPr id="869" name="Google Shape;869;p87"/>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A</a:t>
            </a:r>
            <a:endParaRPr/>
          </a:p>
        </p:txBody>
      </p:sp>
      <p:sp>
        <p:nvSpPr>
          <p:cNvPr id="870" name="Google Shape;870;p87"/>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Where will you declare Pipeline for Jenkins project?</a:t>
            </a:r>
            <a:endParaRPr/>
          </a:p>
        </p:txBody>
      </p:sp>
      <p:sp>
        <p:nvSpPr>
          <p:cNvPr id="871" name="Google Shape;871;p87"/>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JenkinsPipeline</a:t>
            </a:r>
            <a:endParaRPr/>
          </a:p>
        </p:txBody>
      </p:sp>
      <p:sp>
        <p:nvSpPr>
          <p:cNvPr id="872" name="Google Shape;872;p87"/>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Pipeline</a:t>
            </a:r>
            <a:endParaRPr/>
          </a:p>
        </p:txBody>
      </p:sp>
      <p:sp>
        <p:nvSpPr>
          <p:cNvPr id="873" name="Google Shape;873;p87"/>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Jenkinsfile</a:t>
            </a:r>
            <a:endParaRPr/>
          </a:p>
        </p:txBody>
      </p:sp>
      <p:sp>
        <p:nvSpPr>
          <p:cNvPr id="874" name="Google Shape;874;p87"/>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pipeline.jenkins</a:t>
            </a:r>
            <a:endParaRPr/>
          </a:p>
        </p:txBody>
      </p:sp>
      <p:sp>
        <p:nvSpPr>
          <p:cNvPr id="875" name="Google Shape;875;p87"/>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01</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88"/>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Choose the correct option.</a:t>
            </a:r>
            <a:endParaRPr/>
          </a:p>
        </p:txBody>
      </p:sp>
      <p:sp>
        <p:nvSpPr>
          <p:cNvPr id="881" name="Google Shape;881;p88"/>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02</a:t>
            </a:r>
            <a:endParaRPr dirty="0"/>
          </a:p>
        </p:txBody>
      </p:sp>
      <p:sp>
        <p:nvSpPr>
          <p:cNvPr id="16" name="Google Shape;893;p89">
            <a:extLst>
              <a:ext uri="{FF2B5EF4-FFF2-40B4-BE49-F238E27FC236}">
                <a16:creationId xmlns:a16="http://schemas.microsoft.com/office/drawing/2014/main" id="{2C559BDA-7B2E-4639-9EC7-440E607B3837}"/>
              </a:ext>
            </a:extLst>
          </p:cNvPr>
          <p:cNvSpPr txBox="1">
            <a:spLocks/>
          </p:cNvSpPr>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0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 Jenkinsfile, we have only stages.</a:t>
            </a:r>
          </a:p>
        </p:txBody>
      </p:sp>
      <p:sp>
        <p:nvSpPr>
          <p:cNvPr id="17" name="Google Shape;894;p89">
            <a:extLst>
              <a:ext uri="{FF2B5EF4-FFF2-40B4-BE49-F238E27FC236}">
                <a16:creationId xmlns:a16="http://schemas.microsoft.com/office/drawing/2014/main" id="{A2E74181-F5EB-4849-9BC1-A92D0C2F1DAC}"/>
              </a:ext>
            </a:extLst>
          </p:cNvPr>
          <p:cNvSpPr txBox="1">
            <a:spLocks/>
          </p:cNvSpPr>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0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 Jenkinsfile, we have only steps.</a:t>
            </a:r>
          </a:p>
        </p:txBody>
      </p:sp>
      <p:sp>
        <p:nvSpPr>
          <p:cNvPr id="18" name="Google Shape;895;p89">
            <a:extLst>
              <a:ext uri="{FF2B5EF4-FFF2-40B4-BE49-F238E27FC236}">
                <a16:creationId xmlns:a16="http://schemas.microsoft.com/office/drawing/2014/main" id="{2EC77460-84B9-4569-9A6E-010F242EAFD7}"/>
              </a:ext>
            </a:extLst>
          </p:cNvPr>
          <p:cNvSpPr txBox="1">
            <a:spLocks/>
          </p:cNvSpPr>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000" b="0"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 Jenkinsfile, we have steps which contain stages.</a:t>
            </a:r>
          </a:p>
        </p:txBody>
      </p:sp>
      <p:sp>
        <p:nvSpPr>
          <p:cNvPr id="19" name="Google Shape;896;p89">
            <a:extLst>
              <a:ext uri="{FF2B5EF4-FFF2-40B4-BE49-F238E27FC236}">
                <a16:creationId xmlns:a16="http://schemas.microsoft.com/office/drawing/2014/main" id="{61EC4CDF-E857-4D9A-8746-5C6CB47225F5}"/>
              </a:ext>
            </a:extLst>
          </p:cNvPr>
          <p:cNvSpPr txBox="1">
            <a:spLocks/>
          </p:cNvSpPr>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28600">
              <a:lnSpc>
                <a:spcPct val="90000"/>
              </a:lnSpc>
              <a:spcBef>
                <a:spcPts val="1000"/>
              </a:spcBef>
              <a:buSzPts val="2800"/>
            </a:pPr>
            <a:r>
              <a:rPr lang="en-US"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 Jenkinsfile, we have stages which contain steps.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89"/>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dirty="0" err="1"/>
              <a:t>Jenkinsfile</a:t>
            </a:r>
            <a:r>
              <a:rPr lang="en-US" dirty="0"/>
              <a:t> can have multiple stages, and each stage can have steps.</a:t>
            </a:r>
            <a:endParaRPr dirty="0"/>
          </a:p>
        </p:txBody>
      </p:sp>
      <p:sp>
        <p:nvSpPr>
          <p:cNvPr id="891" name="Google Shape;891;p89"/>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B</a:t>
            </a:r>
            <a:endParaRPr/>
          </a:p>
        </p:txBody>
      </p:sp>
      <p:sp>
        <p:nvSpPr>
          <p:cNvPr id="892" name="Google Shape;892;p89"/>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Choose the correct option.</a:t>
            </a:r>
            <a:endParaRPr/>
          </a:p>
        </p:txBody>
      </p:sp>
      <p:sp>
        <p:nvSpPr>
          <p:cNvPr id="893" name="Google Shape;893;p89"/>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In Jenkinsfile, we have only stages.</a:t>
            </a:r>
            <a:endParaRPr/>
          </a:p>
        </p:txBody>
      </p:sp>
      <p:sp>
        <p:nvSpPr>
          <p:cNvPr id="894" name="Google Shape;894;p89"/>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In Jenkinsfile, we have only steps.</a:t>
            </a:r>
            <a:endParaRPr/>
          </a:p>
        </p:txBody>
      </p:sp>
      <p:sp>
        <p:nvSpPr>
          <p:cNvPr id="895" name="Google Shape;895;p89"/>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In Jenkinsfile, we have steps which contain stages.</a:t>
            </a:r>
            <a:endParaRPr/>
          </a:p>
        </p:txBody>
      </p:sp>
      <p:sp>
        <p:nvSpPr>
          <p:cNvPr id="896" name="Google Shape;896;p89"/>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In Jenkinsfile, we have stages which contain steps.</a:t>
            </a:r>
            <a:endParaRPr/>
          </a:p>
        </p:txBody>
      </p:sp>
      <p:sp>
        <p:nvSpPr>
          <p:cNvPr id="897" name="Google Shape;897;p89"/>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02</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9"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0" name="Google Shape;410;p39"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1" name="Google Shape;411;p39"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2" name="Google Shape;412;p39" descr="Agile Software Vector Logo - Download Free SVG Icon | Worldvectorlogo"/>
          <p:cNvSpPr/>
          <p:nvPr/>
        </p:nvSpPr>
        <p:spPr>
          <a:xfrm>
            <a:off x="10611485" y="4242276"/>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pic>
        <p:nvPicPr>
          <p:cNvPr id="413" name="Google Shape;413;p39" descr="JUnit · GitHub"/>
          <p:cNvPicPr preferRelativeResize="0"/>
          <p:nvPr/>
        </p:nvPicPr>
        <p:blipFill rotWithShape="1">
          <a:blip r:embed="rId3">
            <a:alphaModFix/>
          </a:blip>
          <a:srcRect/>
          <a:stretch/>
        </p:blipFill>
        <p:spPr>
          <a:xfrm>
            <a:off x="3194116" y="2960866"/>
            <a:ext cx="1575813" cy="1575813"/>
          </a:xfrm>
          <a:prstGeom prst="rect">
            <a:avLst/>
          </a:prstGeom>
          <a:noFill/>
          <a:ln>
            <a:noFill/>
          </a:ln>
        </p:spPr>
      </p:pic>
      <p:sp>
        <p:nvSpPr>
          <p:cNvPr id="414" name="Google Shape;414;p39"/>
          <p:cNvSpPr txBox="1"/>
          <p:nvPr/>
        </p:nvSpPr>
        <p:spPr>
          <a:xfrm>
            <a:off x="3043804" y="4483639"/>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JUnit</a:t>
            </a:r>
            <a:endParaRPr/>
          </a:p>
        </p:txBody>
      </p:sp>
      <p:grpSp>
        <p:nvGrpSpPr>
          <p:cNvPr id="415" name="Google Shape;415;p39"/>
          <p:cNvGrpSpPr/>
          <p:nvPr/>
        </p:nvGrpSpPr>
        <p:grpSpPr>
          <a:xfrm>
            <a:off x="5703212" y="3229021"/>
            <a:ext cx="3915417" cy="1671384"/>
            <a:chOff x="5628564" y="3266628"/>
            <a:chExt cx="3915417" cy="1671384"/>
          </a:xfrm>
        </p:grpSpPr>
        <p:pic>
          <p:nvPicPr>
            <p:cNvPr id="416" name="Google Shape;416;p39" descr="Download Spring Framework Logo in SVG Vector or PNG File Format - Logo.wine"/>
            <p:cNvPicPr preferRelativeResize="0"/>
            <p:nvPr/>
          </p:nvPicPr>
          <p:blipFill rotWithShape="1">
            <a:blip r:embed="rId4">
              <a:alphaModFix/>
            </a:blip>
            <a:srcRect t="29938" b="32841"/>
            <a:stretch/>
          </p:blipFill>
          <p:spPr>
            <a:xfrm>
              <a:off x="5628564" y="3266628"/>
              <a:ext cx="3915417" cy="971551"/>
            </a:xfrm>
            <a:prstGeom prst="rect">
              <a:avLst/>
            </a:prstGeom>
            <a:noFill/>
            <a:ln>
              <a:noFill/>
            </a:ln>
          </p:spPr>
        </p:pic>
        <p:sp>
          <p:nvSpPr>
            <p:cNvPr id="417" name="Google Shape;417;p39"/>
            <p:cNvSpPr txBox="1"/>
            <p:nvPr/>
          </p:nvSpPr>
          <p:spPr>
            <a:xfrm>
              <a:off x="6882669" y="4483336"/>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Spring</a:t>
              </a:r>
              <a:endParaRPr/>
            </a:p>
          </p:txBody>
        </p:sp>
      </p:grpSp>
      <p:sp>
        <p:nvSpPr>
          <p:cNvPr id="418" name="Google Shape;418;p39"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419" name="Google Shape;419;p39"/>
          <p:cNvGrpSpPr/>
          <p:nvPr/>
        </p:nvGrpSpPr>
        <p:grpSpPr>
          <a:xfrm>
            <a:off x="10261229" y="3229021"/>
            <a:ext cx="2193027" cy="1756532"/>
            <a:chOff x="9731662" y="3220609"/>
            <a:chExt cx="2193027" cy="1756532"/>
          </a:xfrm>
        </p:grpSpPr>
        <p:pic>
          <p:nvPicPr>
            <p:cNvPr id="420" name="Google Shape;420;p39" descr="Spring Boot: Apprentice Cookbook | ITNEXT"/>
            <p:cNvPicPr preferRelativeResize="0"/>
            <p:nvPr/>
          </p:nvPicPr>
          <p:blipFill rotWithShape="1">
            <a:blip r:embed="rId5">
              <a:alphaModFix/>
            </a:blip>
            <a:srcRect/>
            <a:stretch/>
          </p:blipFill>
          <p:spPr>
            <a:xfrm>
              <a:off x="9731662" y="3220609"/>
              <a:ext cx="2193027" cy="1151339"/>
            </a:xfrm>
            <a:prstGeom prst="rect">
              <a:avLst/>
            </a:prstGeom>
            <a:noFill/>
            <a:ln>
              <a:noFill/>
            </a:ln>
          </p:spPr>
        </p:pic>
        <p:sp>
          <p:nvSpPr>
            <p:cNvPr id="421" name="Google Shape;421;p39"/>
            <p:cNvSpPr txBox="1"/>
            <p:nvPr/>
          </p:nvSpPr>
          <p:spPr>
            <a:xfrm>
              <a:off x="9907881" y="4522465"/>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Spring Boot</a:t>
              </a:r>
              <a:endParaRPr/>
            </a:p>
          </p:txBody>
        </p:sp>
      </p:grpSp>
      <p:sp>
        <p:nvSpPr>
          <p:cNvPr id="422" name="Google Shape;422;p39" descr="aws-logo - amazon web services ico PNG image with transparent background |  TOPpng"/>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3" name="Google Shape;423;p39" descr="Microservices PNG and Microservices Transparent Clipart Free Download. -  CleanPNG / KissPNG"/>
          <p:cNvSpPr/>
          <p:nvPr/>
        </p:nvSpPr>
        <p:spPr>
          <a:xfrm>
            <a:off x="917575" y="6175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4" name="Google Shape;424;p39" descr="Microservices | Request Detail | Icons8"/>
          <p:cNvSpPr/>
          <p:nvPr/>
        </p:nvSpPr>
        <p:spPr>
          <a:xfrm>
            <a:off x="1069975" y="769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5" name="Google Shape;425;p39"/>
          <p:cNvSpPr txBox="1"/>
          <p:nvPr/>
        </p:nvSpPr>
        <p:spPr>
          <a:xfrm>
            <a:off x="8612563" y="7488848"/>
            <a:ext cx="2334293"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Microservices</a:t>
            </a:r>
            <a:endParaRPr/>
          </a:p>
        </p:txBody>
      </p:sp>
      <p:grpSp>
        <p:nvGrpSpPr>
          <p:cNvPr id="426" name="Google Shape;426;p39"/>
          <p:cNvGrpSpPr/>
          <p:nvPr/>
        </p:nvGrpSpPr>
        <p:grpSpPr>
          <a:xfrm>
            <a:off x="4451652" y="5423909"/>
            <a:ext cx="2928862" cy="2519614"/>
            <a:chOff x="4778224" y="5553570"/>
            <a:chExt cx="2928862" cy="2519614"/>
          </a:xfrm>
        </p:grpSpPr>
        <p:sp>
          <p:nvSpPr>
            <p:cNvPr id="427" name="Google Shape;427;p39"/>
            <p:cNvSpPr txBox="1"/>
            <p:nvPr/>
          </p:nvSpPr>
          <p:spPr>
            <a:xfrm>
              <a:off x="4949596" y="7618508"/>
              <a:ext cx="2334293"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Webservices</a:t>
              </a:r>
              <a:endParaRPr/>
            </a:p>
          </p:txBody>
        </p:sp>
        <p:pic>
          <p:nvPicPr>
            <p:cNvPr id="428" name="Google Shape;428;p39"/>
            <p:cNvPicPr preferRelativeResize="0"/>
            <p:nvPr/>
          </p:nvPicPr>
          <p:blipFill rotWithShape="1">
            <a:blip r:embed="rId6">
              <a:alphaModFix/>
            </a:blip>
            <a:srcRect l="21110" t="18547" r="19716" b="20753"/>
            <a:stretch/>
          </p:blipFill>
          <p:spPr>
            <a:xfrm>
              <a:off x="4778224" y="5553570"/>
              <a:ext cx="2928862" cy="1688063"/>
            </a:xfrm>
            <a:prstGeom prst="rect">
              <a:avLst/>
            </a:prstGeom>
            <a:noFill/>
            <a:ln>
              <a:noFill/>
            </a:ln>
          </p:spPr>
        </p:pic>
      </p:grpSp>
      <p:pic>
        <p:nvPicPr>
          <p:cNvPr id="429" name="Google Shape;429;p39" descr="Introduction to Micro-Services. Introduction | by Roshan Alwis | Tech  Vision | Medium"/>
          <p:cNvPicPr preferRelativeResize="0"/>
          <p:nvPr/>
        </p:nvPicPr>
        <p:blipFill rotWithShape="1">
          <a:blip r:embed="rId7">
            <a:alphaModFix/>
          </a:blip>
          <a:srcRect/>
          <a:stretch/>
        </p:blipFill>
        <p:spPr>
          <a:xfrm>
            <a:off x="8293389" y="5194740"/>
            <a:ext cx="3058809" cy="2294107"/>
          </a:xfrm>
          <a:prstGeom prst="rect">
            <a:avLst/>
          </a:prstGeom>
          <a:noFill/>
          <a:ln>
            <a:noFill/>
          </a:ln>
        </p:spPr>
      </p:pic>
      <p:sp>
        <p:nvSpPr>
          <p:cNvPr id="430" name="Google Shape;430;p39"/>
          <p:cNvSpPr txBox="1">
            <a:spLocks noGrp="1"/>
          </p:cNvSpPr>
          <p:nvPr>
            <p:ph type="body" idx="1"/>
          </p:nvPr>
        </p:nvSpPr>
        <p:spPr>
          <a:xfrm>
            <a:off x="1523093" y="1946385"/>
            <a:ext cx="13209814" cy="5527418"/>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rPr>
              <a:t>Before we begin, let’s recall what we have covered till now:</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0"/>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In order to dockerize, how do you use base image in Dockerfile? </a:t>
            </a:r>
            <a:endParaRPr/>
          </a:p>
        </p:txBody>
      </p:sp>
      <p:sp>
        <p:nvSpPr>
          <p:cNvPr id="903" name="Google Shape;903;p90"/>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03</a:t>
            </a:r>
            <a:endParaRPr dirty="0"/>
          </a:p>
        </p:txBody>
      </p:sp>
      <p:sp>
        <p:nvSpPr>
          <p:cNvPr id="904" name="Google Shape;904;p90"/>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FROM</a:t>
            </a:r>
            <a:endParaRPr/>
          </a:p>
        </p:txBody>
      </p:sp>
      <p:sp>
        <p:nvSpPr>
          <p:cNvPr id="905" name="Google Shape;905;p90"/>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COPY</a:t>
            </a:r>
            <a:endParaRPr/>
          </a:p>
        </p:txBody>
      </p:sp>
      <p:sp>
        <p:nvSpPr>
          <p:cNvPr id="906" name="Google Shape;906;p90"/>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RUN</a:t>
            </a:r>
            <a:endParaRPr/>
          </a:p>
        </p:txBody>
      </p:sp>
      <p:sp>
        <p:nvSpPr>
          <p:cNvPr id="907" name="Google Shape;907;p90"/>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EXPOSE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1"/>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We can use the base image using FROM, e.g., FROM node:latest as build.</a:t>
            </a:r>
            <a:endParaRPr/>
          </a:p>
          <a:p>
            <a:pPr marL="457200" lvl="0" indent="-228600" algn="l" rtl="0">
              <a:lnSpc>
                <a:spcPct val="90000"/>
              </a:lnSpc>
              <a:spcBef>
                <a:spcPts val="1000"/>
              </a:spcBef>
              <a:spcAft>
                <a:spcPts val="0"/>
              </a:spcAft>
              <a:buSzPts val="2800"/>
              <a:buNone/>
            </a:pPr>
            <a:endParaRPr/>
          </a:p>
        </p:txBody>
      </p:sp>
      <p:sp>
        <p:nvSpPr>
          <p:cNvPr id="913" name="Google Shape;913;p91"/>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D</a:t>
            </a:r>
            <a:endParaRPr/>
          </a:p>
        </p:txBody>
      </p:sp>
      <p:sp>
        <p:nvSpPr>
          <p:cNvPr id="914" name="Google Shape;914;p91"/>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In order to dockerize, how do you use base image in Dockerfile? </a:t>
            </a:r>
            <a:endParaRPr/>
          </a:p>
        </p:txBody>
      </p:sp>
      <p:sp>
        <p:nvSpPr>
          <p:cNvPr id="915" name="Google Shape;915;p91"/>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EXPOSE</a:t>
            </a:r>
            <a:endParaRPr/>
          </a:p>
        </p:txBody>
      </p:sp>
      <p:sp>
        <p:nvSpPr>
          <p:cNvPr id="916" name="Google Shape;916;p91"/>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FROM</a:t>
            </a:r>
            <a:endParaRPr/>
          </a:p>
        </p:txBody>
      </p:sp>
      <p:sp>
        <p:nvSpPr>
          <p:cNvPr id="917" name="Google Shape;917;p91"/>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COPY</a:t>
            </a:r>
            <a:endParaRPr/>
          </a:p>
        </p:txBody>
      </p:sp>
      <p:sp>
        <p:nvSpPr>
          <p:cNvPr id="918" name="Google Shape;918;p91"/>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RUN</a:t>
            </a:r>
            <a:endParaRPr/>
          </a:p>
        </p:txBody>
      </p:sp>
      <p:sp>
        <p:nvSpPr>
          <p:cNvPr id="919" name="Google Shape;919;p91"/>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03</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9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How can you execute commands in Dockerfile? </a:t>
            </a:r>
            <a:endParaRPr/>
          </a:p>
        </p:txBody>
      </p:sp>
      <p:sp>
        <p:nvSpPr>
          <p:cNvPr id="925" name="Google Shape;925;p92"/>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04</a:t>
            </a:r>
            <a:endParaRPr dirty="0"/>
          </a:p>
        </p:txBody>
      </p:sp>
      <p:sp>
        <p:nvSpPr>
          <p:cNvPr id="926" name="Google Shape;926;p9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All of the above</a:t>
            </a:r>
            <a:endParaRPr/>
          </a:p>
        </p:txBody>
      </p:sp>
      <p:sp>
        <p:nvSpPr>
          <p:cNvPr id="927" name="Google Shape;927;p9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RUN</a:t>
            </a:r>
            <a:endParaRPr/>
          </a:p>
        </p:txBody>
      </p:sp>
      <p:sp>
        <p:nvSpPr>
          <p:cNvPr id="928" name="Google Shape;928;p9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EXECUTE</a:t>
            </a:r>
            <a:endParaRPr/>
          </a:p>
        </p:txBody>
      </p:sp>
      <p:sp>
        <p:nvSpPr>
          <p:cNvPr id="929" name="Google Shape;929;p9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3"/>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We can use RUN to execute the commands, e.g., RUN npm run build.</a:t>
            </a:r>
            <a:endParaRPr/>
          </a:p>
        </p:txBody>
      </p:sp>
      <p:sp>
        <p:nvSpPr>
          <p:cNvPr id="935" name="Google Shape;935;p93"/>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A</a:t>
            </a:r>
            <a:endParaRPr/>
          </a:p>
        </p:txBody>
      </p:sp>
      <p:sp>
        <p:nvSpPr>
          <p:cNvPr id="936" name="Google Shape;936;p93"/>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How can you execute commands in Dockerfile? </a:t>
            </a:r>
            <a:endParaRPr/>
          </a:p>
        </p:txBody>
      </p:sp>
      <p:sp>
        <p:nvSpPr>
          <p:cNvPr id="937" name="Google Shape;937;p93"/>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SH</a:t>
            </a:r>
            <a:endParaRPr/>
          </a:p>
        </p:txBody>
      </p:sp>
      <p:sp>
        <p:nvSpPr>
          <p:cNvPr id="938" name="Google Shape;938;p93"/>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All of the above</a:t>
            </a:r>
            <a:endParaRPr/>
          </a:p>
        </p:txBody>
      </p:sp>
      <p:sp>
        <p:nvSpPr>
          <p:cNvPr id="939" name="Google Shape;939;p93"/>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RUN</a:t>
            </a:r>
            <a:endParaRPr/>
          </a:p>
        </p:txBody>
      </p:sp>
      <p:sp>
        <p:nvSpPr>
          <p:cNvPr id="940" name="Google Shape;940;p93"/>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EXECUTE</a:t>
            </a:r>
            <a:endParaRPr/>
          </a:p>
        </p:txBody>
      </p:sp>
      <p:sp>
        <p:nvSpPr>
          <p:cNvPr id="941" name="Google Shape;941;p93"/>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04</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9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dirty="0"/>
              <a:t>How can you run the container on a specific port in docker? </a:t>
            </a:r>
            <a:endParaRPr dirty="0"/>
          </a:p>
        </p:txBody>
      </p:sp>
      <p:sp>
        <p:nvSpPr>
          <p:cNvPr id="947" name="Google Shape;947;p94"/>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05</a:t>
            </a:r>
            <a:endParaRPr dirty="0"/>
          </a:p>
        </p:txBody>
      </p:sp>
      <p:sp>
        <p:nvSpPr>
          <p:cNvPr id="948" name="Google Shape;948;p94"/>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Both B and C</a:t>
            </a:r>
            <a:endParaRPr/>
          </a:p>
        </p:txBody>
      </p:sp>
      <p:sp>
        <p:nvSpPr>
          <p:cNvPr id="949" name="Google Shape;949;p9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docker run -d 9090:80 estore-end-user</a:t>
            </a:r>
            <a:endParaRPr/>
          </a:p>
        </p:txBody>
      </p:sp>
      <p:sp>
        <p:nvSpPr>
          <p:cNvPr id="950" name="Google Shape;950;p9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docker run -p 9090:80 estore-end-user</a:t>
            </a:r>
            <a:endParaRPr/>
          </a:p>
        </p:txBody>
      </p:sp>
      <p:sp>
        <p:nvSpPr>
          <p:cNvPr id="951" name="Google Shape;951;p94"/>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docker run -dp 9090:80 estore-end-user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95"/>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You can use -p or -dp to run the image as container.</a:t>
            </a:r>
            <a:endParaRPr/>
          </a:p>
        </p:txBody>
      </p:sp>
      <p:sp>
        <p:nvSpPr>
          <p:cNvPr id="957" name="Google Shape;957;p9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D</a:t>
            </a:r>
            <a:endParaRPr/>
          </a:p>
        </p:txBody>
      </p:sp>
      <p:sp>
        <p:nvSpPr>
          <p:cNvPr id="958" name="Google Shape;958;p9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How can you run the container on a specific port in docker? </a:t>
            </a:r>
            <a:endParaRPr/>
          </a:p>
        </p:txBody>
      </p:sp>
      <p:sp>
        <p:nvSpPr>
          <p:cNvPr id="959" name="Google Shape;959;p95"/>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docker run -dp 9090:80 estore-end-user</a:t>
            </a:r>
            <a:endParaRPr/>
          </a:p>
        </p:txBody>
      </p:sp>
      <p:sp>
        <p:nvSpPr>
          <p:cNvPr id="960" name="Google Shape;960;p95"/>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Both B and C</a:t>
            </a:r>
            <a:endParaRPr/>
          </a:p>
        </p:txBody>
      </p:sp>
      <p:sp>
        <p:nvSpPr>
          <p:cNvPr id="961" name="Google Shape;961;p95"/>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docker run -d 9090:80 estore-end-user</a:t>
            </a:r>
            <a:endParaRPr/>
          </a:p>
        </p:txBody>
      </p:sp>
      <p:sp>
        <p:nvSpPr>
          <p:cNvPr id="962" name="Google Shape;962;p95"/>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docker run -p 9090:80 estore-end-user</a:t>
            </a:r>
            <a:endParaRPr/>
          </a:p>
        </p:txBody>
      </p:sp>
      <p:sp>
        <p:nvSpPr>
          <p:cNvPr id="963" name="Google Shape;963;p95"/>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05</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96"/>
          <p:cNvSpPr txBox="1">
            <a:spLocks noGrp="1"/>
          </p:cNvSpPr>
          <p:nvPr>
            <p:ph type="body" idx="1"/>
          </p:nvPr>
        </p:nvSpPr>
        <p:spPr>
          <a:xfrm>
            <a:off x="4883144" y="1689752"/>
            <a:ext cx="10563900" cy="5881800"/>
          </a:xfrm>
          <a:prstGeom prst="rect">
            <a:avLst/>
          </a:prstGeom>
          <a:noFill/>
          <a:ln>
            <a:noFill/>
          </a:ln>
        </p:spPr>
        <p:txBody>
          <a:bodyPr spcFirstLastPara="1" wrap="square" lIns="91425" tIns="45700" rIns="91425" bIns="45700" anchor="t" anchorCtr="0">
            <a:noAutofit/>
          </a:bodyPr>
          <a:lstStyle/>
          <a:p>
            <a:pPr marL="50800" lvl="0" indent="0" algn="l" rtl="0">
              <a:lnSpc>
                <a:spcPct val="114000"/>
              </a:lnSpc>
              <a:spcBef>
                <a:spcPts val="1000"/>
              </a:spcBef>
              <a:spcAft>
                <a:spcPts val="0"/>
              </a:spcAft>
              <a:buClr>
                <a:srgbClr val="3F3F3F"/>
              </a:buClr>
              <a:buSzPts val="2800"/>
              <a:buNone/>
            </a:pPr>
            <a:r>
              <a:rPr lang="en-US">
                <a:solidFill>
                  <a:srgbClr val="3F3F3F"/>
                </a:solidFill>
              </a:rPr>
              <a:t>You have successfully completed this session. </a:t>
            </a:r>
            <a:endParaRPr/>
          </a:p>
          <a:p>
            <a:pPr marL="50800" lvl="0" indent="0" algn="l" rtl="0">
              <a:lnSpc>
                <a:spcPct val="114000"/>
              </a:lnSpc>
              <a:spcBef>
                <a:spcPts val="1000"/>
              </a:spcBef>
              <a:spcAft>
                <a:spcPts val="0"/>
              </a:spcAft>
              <a:buClr>
                <a:srgbClr val="3F3F3F"/>
              </a:buClr>
              <a:buSzPts val="2800"/>
              <a:buNone/>
            </a:pPr>
            <a:r>
              <a:rPr lang="en-US">
                <a:solidFill>
                  <a:srgbClr val="3F3F3F"/>
                </a:solidFill>
              </a:rPr>
              <a:t>Before the next discussion, you should go through: </a:t>
            </a:r>
            <a:endParaRPr/>
          </a:p>
          <a:p>
            <a:pPr marL="342900" lvl="0" indent="-342900" algn="l" rtl="0">
              <a:lnSpc>
                <a:spcPct val="114000"/>
              </a:lnSpc>
              <a:spcBef>
                <a:spcPts val="1000"/>
              </a:spcBef>
              <a:spcAft>
                <a:spcPts val="0"/>
              </a:spcAft>
              <a:buClr>
                <a:srgbClr val="3F3F3F"/>
              </a:buClr>
              <a:buSzPts val="2640"/>
              <a:buFont typeface="Arial"/>
              <a:buChar char="•"/>
            </a:pPr>
            <a:r>
              <a:rPr lang="en-US">
                <a:solidFill>
                  <a:srgbClr val="3F3F3F"/>
                </a:solidFill>
              </a:rPr>
              <a:t>AWS</a:t>
            </a:r>
            <a:endParaRPr/>
          </a:p>
        </p:txBody>
      </p:sp>
      <p:sp>
        <p:nvSpPr>
          <p:cNvPr id="969" name="Google Shape;969;p96"/>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t>Before the Next Class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97"/>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t>What’s Next?</a:t>
            </a:r>
            <a:endParaRPr/>
          </a:p>
        </p:txBody>
      </p:sp>
      <p:sp>
        <p:nvSpPr>
          <p:cNvPr id="975" name="Google Shape;975;p97"/>
          <p:cNvSpPr txBox="1">
            <a:spLocks noGrp="1"/>
          </p:cNvSpPr>
          <p:nvPr>
            <p:ph type="body" idx="1"/>
          </p:nvPr>
        </p:nvSpPr>
        <p:spPr>
          <a:xfrm>
            <a:off x="4883144" y="1689752"/>
            <a:ext cx="10563900" cy="5881800"/>
          </a:xfrm>
          <a:prstGeom prst="rect">
            <a:avLst/>
          </a:prstGeom>
          <a:noFill/>
          <a:ln>
            <a:noFill/>
          </a:ln>
        </p:spPr>
        <p:txBody>
          <a:bodyPr spcFirstLastPara="1" wrap="square" lIns="91425" tIns="45700" rIns="91425" bIns="45700" anchor="t" anchorCtr="0">
            <a:noAutofit/>
          </a:bodyPr>
          <a:lstStyle/>
          <a:p>
            <a:pPr marL="50800" lvl="0" indent="0" algn="l" rtl="0">
              <a:lnSpc>
                <a:spcPct val="114000"/>
              </a:lnSpc>
              <a:spcBef>
                <a:spcPts val="1000"/>
              </a:spcBef>
              <a:spcAft>
                <a:spcPts val="0"/>
              </a:spcAft>
              <a:buClr>
                <a:srgbClr val="3F3F3F"/>
              </a:buClr>
              <a:buSzPts val="2800"/>
              <a:buFont typeface="Arial"/>
              <a:buNone/>
            </a:pPr>
            <a:r>
              <a:rPr lang="en-US" dirty="0">
                <a:solidFill>
                  <a:srgbClr val="3F3F3F"/>
                </a:solidFill>
              </a:rPr>
              <a:t>Now we have finished our classes and design pattern for the back-end project with respect to end-user module. In our next live session, we will:</a:t>
            </a:r>
            <a:endParaRPr dirty="0"/>
          </a:p>
          <a:p>
            <a:pPr marL="50800" lvl="0" indent="-50800" algn="l" rtl="0">
              <a:lnSpc>
                <a:spcPct val="114000"/>
              </a:lnSpc>
              <a:spcBef>
                <a:spcPts val="1000"/>
              </a:spcBef>
              <a:spcAft>
                <a:spcPts val="0"/>
              </a:spcAft>
              <a:buClr>
                <a:srgbClr val="3F3F3F"/>
              </a:buClr>
              <a:buSzPts val="2640"/>
              <a:buFont typeface="Arial"/>
              <a:buChar char="•"/>
            </a:pPr>
            <a:r>
              <a:rPr lang="en-US" dirty="0">
                <a:solidFill>
                  <a:srgbClr val="3F3F3F"/>
                </a:solidFill>
              </a:rPr>
              <a:t> See how to create Jenkins Pipeline for Java back end</a:t>
            </a:r>
            <a:endParaRPr dirty="0"/>
          </a:p>
          <a:p>
            <a:pPr marL="50800" lvl="0" indent="-50800" algn="l" rtl="0">
              <a:lnSpc>
                <a:spcPct val="114000"/>
              </a:lnSpc>
              <a:spcBef>
                <a:spcPts val="1000"/>
              </a:spcBef>
              <a:spcAft>
                <a:spcPts val="0"/>
              </a:spcAft>
              <a:buClr>
                <a:srgbClr val="3F3F3F"/>
              </a:buClr>
              <a:buSzPts val="2640"/>
              <a:buFont typeface="Arial"/>
              <a:buChar char="•"/>
            </a:pPr>
            <a:r>
              <a:rPr lang="en-US" dirty="0">
                <a:solidFill>
                  <a:srgbClr val="3F3F3F"/>
                </a:solidFill>
              </a:rPr>
              <a:t> See how to work with </a:t>
            </a:r>
            <a:r>
              <a:rPr lang="en-US" dirty="0" err="1">
                <a:solidFill>
                  <a:srgbClr val="3F3F3F"/>
                </a:solidFill>
              </a:rPr>
              <a:t>Jenkinsfile</a:t>
            </a:r>
            <a:r>
              <a:rPr lang="en-US" dirty="0">
                <a:solidFill>
                  <a:srgbClr val="3F3F3F"/>
                </a:solidFill>
              </a:rPr>
              <a:t> for the Maven project</a:t>
            </a:r>
            <a:endParaRPr dirty="0"/>
          </a:p>
          <a:p>
            <a:pPr marL="50800" lvl="0" indent="-50800" algn="l" rtl="0">
              <a:lnSpc>
                <a:spcPct val="114000"/>
              </a:lnSpc>
              <a:spcBef>
                <a:spcPts val="1000"/>
              </a:spcBef>
              <a:spcAft>
                <a:spcPts val="0"/>
              </a:spcAft>
              <a:buClr>
                <a:srgbClr val="3F3F3F"/>
              </a:buClr>
              <a:buSzPts val="2640"/>
              <a:buFont typeface="Arial"/>
              <a:buChar char="•"/>
            </a:pPr>
            <a:r>
              <a:rPr lang="en-US" dirty="0">
                <a:solidFill>
                  <a:srgbClr val="3F3F3F"/>
                </a:solidFill>
              </a:rPr>
              <a:t> Learn various commands in </a:t>
            </a:r>
            <a:r>
              <a:rPr lang="en-US" dirty="0" err="1">
                <a:solidFill>
                  <a:srgbClr val="3F3F3F"/>
                </a:solidFill>
              </a:rPr>
              <a:t>Dockerfile</a:t>
            </a:r>
            <a:r>
              <a:rPr lang="en-US" dirty="0">
                <a:solidFill>
                  <a:srgbClr val="3F3F3F"/>
                </a:solidFill>
              </a:rPr>
              <a:t> for the Java back-end project</a:t>
            </a:r>
            <a:endParaRPr dirty="0"/>
          </a:p>
          <a:p>
            <a:pPr marL="50800" lvl="0" indent="-50800" algn="l" rtl="0">
              <a:lnSpc>
                <a:spcPct val="114000"/>
              </a:lnSpc>
              <a:spcBef>
                <a:spcPts val="1000"/>
              </a:spcBef>
              <a:spcAft>
                <a:spcPts val="0"/>
              </a:spcAft>
              <a:buClr>
                <a:srgbClr val="3F3F3F"/>
              </a:buClr>
              <a:buSzPts val="2640"/>
              <a:buFont typeface="Arial"/>
              <a:buChar char="•"/>
            </a:pPr>
            <a:r>
              <a:rPr lang="en-US" dirty="0">
                <a:solidFill>
                  <a:srgbClr val="3F3F3F"/>
                </a:solidFill>
              </a:rPr>
              <a:t> Explore CI/CD Pipeline with Jenkins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2"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6" name="Google Shape;436;p42"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7" name="Google Shape;437;p42"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9" name="Google Shape;439;p42"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0" name="Google Shape;440;p42" descr="aws-logo - amazon web services ico PNG image with transparent background |  TOPpng"/>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1" name="Google Shape;441;p42" descr="Microservices PNG and Microservices Transparent Clipart Free Download. -  CleanPNG / KissPNG"/>
          <p:cNvSpPr/>
          <p:nvPr/>
        </p:nvSpPr>
        <p:spPr>
          <a:xfrm>
            <a:off x="917575" y="6175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2" name="Google Shape;442;p42" descr="Microservices | Request Detail | Icons8"/>
          <p:cNvSpPr/>
          <p:nvPr/>
        </p:nvSpPr>
        <p:spPr>
          <a:xfrm>
            <a:off x="1069975" y="769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7" name="Google Shape;447;p42"/>
          <p:cNvSpPr txBox="1"/>
          <p:nvPr/>
        </p:nvSpPr>
        <p:spPr>
          <a:xfrm>
            <a:off x="1523093" y="1946385"/>
            <a:ext cx="13209814" cy="1158765"/>
          </a:xfrm>
          <a:prstGeom prst="rect">
            <a:avLst/>
          </a:prstGeom>
          <a:noFill/>
          <a:ln>
            <a:noFill/>
          </a:ln>
        </p:spPr>
        <p:txBody>
          <a:bodyPr spcFirstLastPara="1" wrap="square" lIns="91425" tIns="0" rIns="91425" bIns="0" anchor="t" anchorCtr="0">
            <a:noAutofit/>
          </a:bodyPr>
          <a:lstStyle/>
          <a:p>
            <a:pPr marL="457200" marR="0" lvl="0" indent="0" algn="ctr" rtl="0">
              <a:lnSpc>
                <a:spcPct val="90000"/>
              </a:lnSpc>
              <a:spcBef>
                <a:spcPts val="1000"/>
              </a:spcBef>
              <a:spcAft>
                <a:spcPts val="0"/>
              </a:spcAft>
              <a:buClr>
                <a:srgbClr val="3F3F3F"/>
              </a:buClr>
              <a:buSzPts val="2800"/>
              <a:buFont typeface="Arial"/>
              <a:buNone/>
            </a:pPr>
            <a:r>
              <a:rPr lang="en-US" sz="2200" b="0" i="0" u="none" strike="noStrike" cap="none">
                <a:solidFill>
                  <a:srgbClr val="3F3F3F"/>
                </a:solidFill>
                <a:latin typeface="Open Sans"/>
                <a:ea typeface="Open Sans"/>
                <a:cs typeface="Open Sans"/>
                <a:sym typeface="Open Sans"/>
              </a:rPr>
              <a:t>Before we begin, let’s recall what we have covered till now:</a:t>
            </a:r>
            <a:endParaRPr sz="2200" b="0" i="0" u="none" strike="noStrike" cap="none">
              <a:solidFill>
                <a:srgbClr val="3F3F3F"/>
              </a:solidFill>
              <a:latin typeface="Open Sans"/>
              <a:ea typeface="Open Sans"/>
              <a:cs typeface="Open Sans"/>
              <a:sym typeface="Open Sans"/>
            </a:endParaRPr>
          </a:p>
        </p:txBody>
      </p:sp>
      <p:sp>
        <p:nvSpPr>
          <p:cNvPr id="15" name="Google Shape;433;p42" descr="Agile Software Vector Logo - Download Free SVG Icon | Worldvectorlogo">
            <a:extLst>
              <a:ext uri="{FF2B5EF4-FFF2-40B4-BE49-F238E27FC236}">
                <a16:creationId xmlns:a16="http://schemas.microsoft.com/office/drawing/2014/main" id="{04F6A84B-91E7-4983-87E2-7D1112FFE688}"/>
              </a:ext>
            </a:extLst>
          </p:cNvPr>
          <p:cNvSpPr/>
          <p:nvPr/>
        </p:nvSpPr>
        <p:spPr>
          <a:xfrm>
            <a:off x="10284913" y="4068104"/>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16" name="Google Shape;434;p42">
            <a:extLst>
              <a:ext uri="{FF2B5EF4-FFF2-40B4-BE49-F238E27FC236}">
                <a16:creationId xmlns:a16="http://schemas.microsoft.com/office/drawing/2014/main" id="{4D5BB00B-7CDD-4D0C-8869-70521315D7D1}"/>
              </a:ext>
            </a:extLst>
          </p:cNvPr>
          <p:cNvSpPr txBox="1"/>
          <p:nvPr/>
        </p:nvSpPr>
        <p:spPr>
          <a:xfrm>
            <a:off x="2853427" y="6138613"/>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Docker </a:t>
            </a:r>
            <a:endParaRPr/>
          </a:p>
        </p:txBody>
      </p:sp>
      <p:sp>
        <p:nvSpPr>
          <p:cNvPr id="17" name="Google Shape;435;p42">
            <a:extLst>
              <a:ext uri="{FF2B5EF4-FFF2-40B4-BE49-F238E27FC236}">
                <a16:creationId xmlns:a16="http://schemas.microsoft.com/office/drawing/2014/main" id="{5B54ED19-A4A1-413D-9071-6AED230862A0}"/>
              </a:ext>
            </a:extLst>
          </p:cNvPr>
          <p:cNvSpPr txBox="1"/>
          <p:nvPr/>
        </p:nvSpPr>
        <p:spPr>
          <a:xfrm>
            <a:off x="6933001" y="6138613"/>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Jenkins</a:t>
            </a:r>
            <a:endParaRPr/>
          </a:p>
        </p:txBody>
      </p:sp>
      <p:grpSp>
        <p:nvGrpSpPr>
          <p:cNvPr id="18" name="Google Shape;438;p42">
            <a:extLst>
              <a:ext uri="{FF2B5EF4-FFF2-40B4-BE49-F238E27FC236}">
                <a16:creationId xmlns:a16="http://schemas.microsoft.com/office/drawing/2014/main" id="{55C3858B-7141-4596-9E2E-67ADC459BD8F}"/>
              </a:ext>
            </a:extLst>
          </p:cNvPr>
          <p:cNvGrpSpPr/>
          <p:nvPr/>
        </p:nvGrpSpPr>
        <p:grpSpPr>
          <a:xfrm>
            <a:off x="9407632" y="4068104"/>
            <a:ext cx="3706172" cy="2525185"/>
            <a:chOff x="3701944" y="5467684"/>
            <a:chExt cx="3706172" cy="2525185"/>
          </a:xfrm>
        </p:grpSpPr>
        <p:pic>
          <p:nvPicPr>
            <p:cNvPr id="19" name="Google Shape;439;p42">
              <a:extLst>
                <a:ext uri="{FF2B5EF4-FFF2-40B4-BE49-F238E27FC236}">
                  <a16:creationId xmlns:a16="http://schemas.microsoft.com/office/drawing/2014/main" id="{502A81A9-5B7A-4764-87F3-B079F5C610A4}"/>
                </a:ext>
              </a:extLst>
            </p:cNvPr>
            <p:cNvPicPr preferRelativeResize="0"/>
            <p:nvPr/>
          </p:nvPicPr>
          <p:blipFill rotWithShape="1">
            <a:blip r:embed="rId3">
              <a:alphaModFix/>
            </a:blip>
            <a:srcRect/>
            <a:stretch/>
          </p:blipFill>
          <p:spPr>
            <a:xfrm>
              <a:off x="3701944" y="5467684"/>
              <a:ext cx="3706172" cy="1633786"/>
            </a:xfrm>
            <a:prstGeom prst="rect">
              <a:avLst/>
            </a:prstGeom>
            <a:noFill/>
            <a:ln>
              <a:noFill/>
            </a:ln>
          </p:spPr>
        </p:pic>
        <p:sp>
          <p:nvSpPr>
            <p:cNvPr id="20" name="Google Shape;440;p42">
              <a:extLst>
                <a:ext uri="{FF2B5EF4-FFF2-40B4-BE49-F238E27FC236}">
                  <a16:creationId xmlns:a16="http://schemas.microsoft.com/office/drawing/2014/main" id="{FF6A1AC3-88CA-431C-9E6B-9ABD31B367F4}"/>
                </a:ext>
              </a:extLst>
            </p:cNvPr>
            <p:cNvSpPr txBox="1"/>
            <p:nvPr/>
          </p:nvSpPr>
          <p:spPr>
            <a:xfrm>
              <a:off x="4217587" y="7538193"/>
              <a:ext cx="2334293"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AWS</a:t>
              </a:r>
              <a:endParaRPr/>
            </a:p>
          </p:txBody>
        </p:sp>
      </p:grpSp>
      <p:pic>
        <p:nvPicPr>
          <p:cNvPr id="21" name="Google Shape;443;p42" descr="What is Docker? | AWS">
            <a:extLst>
              <a:ext uri="{FF2B5EF4-FFF2-40B4-BE49-F238E27FC236}">
                <a16:creationId xmlns:a16="http://schemas.microsoft.com/office/drawing/2014/main" id="{102B5072-5B63-4EC0-8F5E-2F6B1C45B8D3}"/>
              </a:ext>
            </a:extLst>
          </p:cNvPr>
          <p:cNvPicPr preferRelativeResize="0"/>
          <p:nvPr/>
        </p:nvPicPr>
        <p:blipFill rotWithShape="1">
          <a:blip r:embed="rId4">
            <a:alphaModFix/>
          </a:blip>
          <a:srcRect l="23830" t="9230" r="23412"/>
          <a:stretch/>
        </p:blipFill>
        <p:spPr>
          <a:xfrm>
            <a:off x="2544289" y="3863776"/>
            <a:ext cx="2753743" cy="2224588"/>
          </a:xfrm>
          <a:prstGeom prst="rect">
            <a:avLst/>
          </a:prstGeom>
          <a:noFill/>
          <a:ln>
            <a:noFill/>
          </a:ln>
        </p:spPr>
      </p:pic>
      <p:pic>
        <p:nvPicPr>
          <p:cNvPr id="22" name="Google Shape;444;p42" descr="Your Jenkins Belongs to Us Now: Abusing Continuous Integration Systems">
            <a:extLst>
              <a:ext uri="{FF2B5EF4-FFF2-40B4-BE49-F238E27FC236}">
                <a16:creationId xmlns:a16="http://schemas.microsoft.com/office/drawing/2014/main" id="{AD574F15-930B-42CB-BD2D-5E1804213BE8}"/>
              </a:ext>
            </a:extLst>
          </p:cNvPr>
          <p:cNvPicPr preferRelativeResize="0"/>
          <p:nvPr/>
        </p:nvPicPr>
        <p:blipFill rotWithShape="1">
          <a:blip r:embed="rId5">
            <a:alphaModFix/>
          </a:blip>
          <a:srcRect l="2956" t="2121" r="5086" b="5080"/>
          <a:stretch/>
        </p:blipFill>
        <p:spPr>
          <a:xfrm>
            <a:off x="6521570" y="3968152"/>
            <a:ext cx="2674188" cy="17770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3"/>
          <p:cNvSpPr txBox="1">
            <a:spLocks noGrp="1"/>
          </p:cNvSpPr>
          <p:nvPr>
            <p:ph type="body" idx="1"/>
          </p:nvPr>
        </p:nvSpPr>
        <p:spPr>
          <a:xfrm>
            <a:off x="1597126" y="2119535"/>
            <a:ext cx="9395924"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Clr>
                <a:srgbClr val="3F3F3F"/>
              </a:buClr>
              <a:buSzPts val="2800"/>
              <a:buNone/>
            </a:pPr>
            <a:r>
              <a:rPr lang="en-US" b="1" dirty="0">
                <a:solidFill>
                  <a:srgbClr val="3F3F3F"/>
                </a:solidFill>
              </a:rPr>
              <a:t>Developed Angular Front End</a:t>
            </a:r>
            <a:endParaRPr dirty="0">
              <a:solidFill>
                <a:srgbClr val="3F3F3F"/>
              </a:solidFill>
            </a:endParaRPr>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Created various components and services for the Angular </a:t>
            </a:r>
            <a:r>
              <a:rPr lang="en-US" dirty="0" err="1">
                <a:solidFill>
                  <a:srgbClr val="3F3F3F"/>
                </a:solidFill>
              </a:rPr>
              <a:t>eStore</a:t>
            </a:r>
            <a:r>
              <a:rPr lang="en-US" dirty="0">
                <a:solidFill>
                  <a:srgbClr val="3F3F3F"/>
                </a:solidFill>
              </a:rPr>
              <a:t> admin and end user.</a:t>
            </a:r>
            <a:endParaRPr lang="en-US" dirty="0"/>
          </a:p>
          <a:p>
            <a:pPr marL="114300" lvl="0" indent="0" algn="l" rtl="0">
              <a:lnSpc>
                <a:spcPct val="90000"/>
              </a:lnSpc>
              <a:spcBef>
                <a:spcPts val="1000"/>
              </a:spcBef>
              <a:spcAft>
                <a:spcPts val="0"/>
              </a:spcAft>
              <a:buClr>
                <a:srgbClr val="3F3F3F"/>
              </a:buClr>
              <a:buSzPts val="1800"/>
            </a:pPr>
            <a:endParaRPr dirty="0">
              <a:solidFill>
                <a:srgbClr val="3F3F3F"/>
              </a:solidFill>
            </a:endParaRPr>
          </a:p>
          <a:p>
            <a:pPr marL="0" lvl="0" indent="0" algn="l" rtl="0">
              <a:lnSpc>
                <a:spcPct val="115000"/>
              </a:lnSpc>
              <a:spcBef>
                <a:spcPts val="0"/>
              </a:spcBef>
              <a:spcAft>
                <a:spcPts val="0"/>
              </a:spcAft>
              <a:buClr>
                <a:srgbClr val="3F3F3F"/>
              </a:buClr>
              <a:buSzPts val="2800"/>
              <a:buNone/>
            </a:pPr>
            <a:r>
              <a:rPr lang="en-US" b="1" dirty="0">
                <a:solidFill>
                  <a:srgbClr val="3F3F3F"/>
                </a:solidFill>
              </a:rPr>
              <a:t>Developed Java Back End</a:t>
            </a:r>
            <a:endParaRPr dirty="0"/>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Developed the Java back end for the admin and the end-user</a:t>
            </a:r>
            <a:endParaRPr dirty="0"/>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Implemented microservices with Spring Boot</a:t>
            </a:r>
            <a:endParaRPr dirty="0"/>
          </a:p>
          <a:p>
            <a:pPr marL="0" lvl="0" indent="0" algn="l" rtl="0">
              <a:lnSpc>
                <a:spcPct val="115000"/>
              </a:lnSpc>
              <a:spcBef>
                <a:spcPts val="0"/>
              </a:spcBef>
              <a:spcAft>
                <a:spcPts val="0"/>
              </a:spcAft>
              <a:buClr>
                <a:srgbClr val="3F3F3F"/>
              </a:buClr>
              <a:buSzPts val="2800"/>
              <a:buNone/>
            </a:pPr>
            <a:endParaRPr b="1" dirty="0">
              <a:solidFill>
                <a:srgbClr val="3F3F3F"/>
              </a:solidFill>
            </a:endParaRPr>
          </a:p>
          <a:p>
            <a:pPr marL="0" lvl="0" indent="0" algn="l" rtl="0">
              <a:lnSpc>
                <a:spcPct val="115000"/>
              </a:lnSpc>
              <a:spcBef>
                <a:spcPts val="0"/>
              </a:spcBef>
              <a:spcAft>
                <a:spcPts val="0"/>
              </a:spcAft>
              <a:buClr>
                <a:srgbClr val="3F3F3F"/>
              </a:buClr>
              <a:buSzPts val="2800"/>
              <a:buNone/>
            </a:pPr>
            <a:r>
              <a:rPr lang="en-US" b="1" dirty="0">
                <a:solidFill>
                  <a:srgbClr val="3F3F3F"/>
                </a:solidFill>
              </a:rPr>
              <a:t>Front-End Back-End Communication</a:t>
            </a:r>
            <a:endParaRPr dirty="0"/>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Used HTTP Client in Angular to communicate with the Java back end</a:t>
            </a:r>
            <a:endParaRPr dirty="0"/>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Implemented communication for both the admin and the end-user projects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4"/>
          <p:cNvSpPr txBox="1">
            <a:spLocks noGrp="1"/>
          </p:cNvSpPr>
          <p:nvPr>
            <p:ph type="body" idx="1"/>
          </p:nvPr>
        </p:nvSpPr>
        <p:spPr>
          <a:xfrm>
            <a:off x="2152348" y="1646222"/>
            <a:ext cx="11989816" cy="804131"/>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800"/>
              <a:buNone/>
            </a:pPr>
            <a:r>
              <a:rPr lang="en-US" dirty="0">
                <a:solidFill>
                  <a:srgbClr val="3F3F3F"/>
                </a:solidFill>
              </a:rPr>
              <a:t>As a full stack web developer, our key role is to develop both client and server software.</a:t>
            </a:r>
            <a:endParaRPr dirty="0"/>
          </a:p>
        </p:txBody>
      </p:sp>
      <p:grpSp>
        <p:nvGrpSpPr>
          <p:cNvPr id="458" name="Google Shape;458;p44"/>
          <p:cNvGrpSpPr/>
          <p:nvPr/>
        </p:nvGrpSpPr>
        <p:grpSpPr>
          <a:xfrm>
            <a:off x="1467698" y="3149573"/>
            <a:ext cx="9624772" cy="1038228"/>
            <a:chOff x="1809931" y="2616776"/>
            <a:chExt cx="9598082" cy="926401"/>
          </a:xfrm>
        </p:grpSpPr>
        <p:sp>
          <p:nvSpPr>
            <p:cNvPr id="459" name="Google Shape;459;p44"/>
            <p:cNvSpPr/>
            <p:nvPr/>
          </p:nvSpPr>
          <p:spPr>
            <a:xfrm>
              <a:off x="1809931" y="2616776"/>
              <a:ext cx="9598082" cy="926401"/>
            </a:xfrm>
            <a:prstGeom prst="roundRect">
              <a:avLst>
                <a:gd name="adj" fmla="val 16667"/>
              </a:avLst>
            </a:prstGeom>
            <a:noFill/>
            <a:ln w="9525" cap="flat" cmpd="sng">
              <a:solidFill>
                <a:srgbClr val="F36A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p:txBody>
        </p:sp>
        <p:sp>
          <p:nvSpPr>
            <p:cNvPr id="460" name="Google Shape;460;p44"/>
            <p:cNvSpPr/>
            <p:nvPr/>
          </p:nvSpPr>
          <p:spPr>
            <a:xfrm>
              <a:off x="2733334" y="2729825"/>
              <a:ext cx="8551943" cy="750072"/>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Angular and Node can be used to build the front end of the web page. </a:t>
              </a:r>
              <a:endParaRPr dirty="0"/>
            </a:p>
          </p:txBody>
        </p:sp>
      </p:grpSp>
      <p:grpSp>
        <p:nvGrpSpPr>
          <p:cNvPr id="461" name="Google Shape;461;p44"/>
          <p:cNvGrpSpPr/>
          <p:nvPr/>
        </p:nvGrpSpPr>
        <p:grpSpPr>
          <a:xfrm>
            <a:off x="1494388" y="5219990"/>
            <a:ext cx="9598082" cy="926401"/>
            <a:chOff x="1643676" y="5164007"/>
            <a:chExt cx="9598082" cy="926401"/>
          </a:xfrm>
        </p:grpSpPr>
        <p:grpSp>
          <p:nvGrpSpPr>
            <p:cNvPr id="462" name="Google Shape;462;p44"/>
            <p:cNvGrpSpPr/>
            <p:nvPr/>
          </p:nvGrpSpPr>
          <p:grpSpPr>
            <a:xfrm>
              <a:off x="1643676" y="5164007"/>
              <a:ext cx="9598082" cy="926401"/>
              <a:chOff x="2760464" y="3276387"/>
              <a:chExt cx="9921215" cy="926401"/>
            </a:xfrm>
          </p:grpSpPr>
          <p:grpSp>
            <p:nvGrpSpPr>
              <p:cNvPr id="463" name="Google Shape;463;p44"/>
              <p:cNvGrpSpPr/>
              <p:nvPr/>
            </p:nvGrpSpPr>
            <p:grpSpPr>
              <a:xfrm>
                <a:off x="2835414" y="3351337"/>
                <a:ext cx="816467" cy="787713"/>
                <a:chOff x="685800" y="1236575"/>
                <a:chExt cx="938842" cy="919162"/>
              </a:xfrm>
            </p:grpSpPr>
            <p:sp>
              <p:nvSpPr>
                <p:cNvPr id="464" name="Google Shape;464;p44"/>
                <p:cNvSpPr/>
                <p:nvPr/>
              </p:nvSpPr>
              <p:spPr>
                <a:xfrm>
                  <a:off x="836936" y="1386972"/>
                  <a:ext cx="615950" cy="61595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465" name="Google Shape;465;p44"/>
                <p:cNvGrpSpPr/>
                <p:nvPr/>
              </p:nvGrpSpPr>
              <p:grpSpPr>
                <a:xfrm>
                  <a:off x="685800" y="1236575"/>
                  <a:ext cx="938842" cy="919162"/>
                  <a:chOff x="836613" y="1038138"/>
                  <a:chExt cx="938842" cy="919162"/>
                </a:xfrm>
              </p:grpSpPr>
              <p:sp>
                <p:nvSpPr>
                  <p:cNvPr id="466" name="Google Shape;466;p44"/>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67" name="Google Shape;467;p44"/>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68" name="Google Shape;468;p44"/>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69" name="Google Shape;469;p44"/>
                  <p:cNvSpPr/>
                  <p:nvPr/>
                </p:nvSpPr>
                <p:spPr>
                  <a:xfrm>
                    <a:off x="1350004" y="1527844"/>
                    <a:ext cx="425451"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sp>
            <p:nvSpPr>
              <p:cNvPr id="470" name="Google Shape;470;p44"/>
              <p:cNvSpPr/>
              <p:nvPr/>
            </p:nvSpPr>
            <p:spPr>
              <a:xfrm>
                <a:off x="2760464" y="3276387"/>
                <a:ext cx="9921215" cy="926401"/>
              </a:xfrm>
              <a:prstGeom prst="roundRect">
                <a:avLst>
                  <a:gd name="adj" fmla="val 16667"/>
                </a:avLst>
              </a:prstGeom>
              <a:noFill/>
              <a:ln w="9525" cap="flat" cmpd="sng">
                <a:solidFill>
                  <a:srgbClr val="F36A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sp>
          <p:nvSpPr>
            <p:cNvPr id="471" name="Google Shape;471;p44"/>
            <p:cNvSpPr/>
            <p:nvPr/>
          </p:nvSpPr>
          <p:spPr>
            <a:xfrm>
              <a:off x="2506062" y="5212360"/>
              <a:ext cx="8735696" cy="864211"/>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Spring Boot, Java, and MySQL or MongoDB can be used</a:t>
              </a:r>
              <a:r>
                <a:rPr lang="en-US" dirty="0">
                  <a:ea typeface="Open Sans"/>
                </a:rPr>
                <a:t> </a:t>
              </a:r>
              <a:r>
                <a:rPr lang="en-US" sz="2200" b="0" i="0" u="none" strike="noStrike" cap="none" dirty="0">
                  <a:solidFill>
                    <a:srgbClr val="3F3F3F"/>
                  </a:solidFill>
                  <a:latin typeface="Open Sans"/>
                  <a:ea typeface="Open Sans"/>
                  <a:cs typeface="Open Sans"/>
                  <a:sym typeface="Open Sans"/>
                </a:rPr>
                <a:t>to build at the back end.</a:t>
              </a:r>
              <a:endParaRPr sz="2200" b="0" i="0" u="none" strike="noStrike" cap="none" dirty="0">
                <a:solidFill>
                  <a:srgbClr val="3F3F3F"/>
                </a:solidFill>
                <a:latin typeface="Open Sans"/>
                <a:ea typeface="Open Sans"/>
                <a:cs typeface="Open Sans"/>
                <a:sym typeface="Open Sans"/>
              </a:endParaRPr>
            </a:p>
          </p:txBody>
        </p:sp>
      </p:grpSp>
      <p:grpSp>
        <p:nvGrpSpPr>
          <p:cNvPr id="472" name="Google Shape;472;p44"/>
          <p:cNvGrpSpPr/>
          <p:nvPr/>
        </p:nvGrpSpPr>
        <p:grpSpPr>
          <a:xfrm>
            <a:off x="1586125" y="3274829"/>
            <a:ext cx="770649" cy="787715"/>
            <a:chOff x="685800" y="1236575"/>
            <a:chExt cx="915989" cy="919164"/>
          </a:xfrm>
        </p:grpSpPr>
        <p:sp>
          <p:nvSpPr>
            <p:cNvPr id="473" name="Google Shape;473;p44"/>
            <p:cNvSpPr/>
            <p:nvPr/>
          </p:nvSpPr>
          <p:spPr>
            <a:xfrm>
              <a:off x="836936" y="1386972"/>
              <a:ext cx="615950" cy="61595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474" name="Google Shape;474;p44"/>
            <p:cNvGrpSpPr/>
            <p:nvPr/>
          </p:nvGrpSpPr>
          <p:grpSpPr>
            <a:xfrm>
              <a:off x="685800" y="1236575"/>
              <a:ext cx="915989" cy="919164"/>
              <a:chOff x="836613" y="1038138"/>
              <a:chExt cx="915989" cy="919164"/>
            </a:xfrm>
          </p:grpSpPr>
          <p:sp>
            <p:nvSpPr>
              <p:cNvPr id="475" name="Google Shape;475;p44"/>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76" name="Google Shape;476;p44"/>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77" name="Google Shape;477;p44"/>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78" name="Google Shape;478;p44"/>
              <p:cNvSpPr/>
              <p:nvPr/>
            </p:nvSpPr>
            <p:spPr>
              <a:xfrm>
                <a:off x="1327150" y="1530263"/>
                <a:ext cx="425452"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5"/>
          <p:cNvSpPr txBox="1">
            <a:spLocks noGrp="1"/>
          </p:cNvSpPr>
          <p:nvPr>
            <p:ph type="body" idx="1"/>
          </p:nvPr>
        </p:nvSpPr>
        <p:spPr>
          <a:xfrm>
            <a:off x="1256905" y="1547877"/>
            <a:ext cx="13742190" cy="1172532"/>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800"/>
              <a:buNone/>
            </a:pPr>
            <a:r>
              <a:rPr lang="en-US">
                <a:solidFill>
                  <a:srgbClr val="3F3F3F"/>
                </a:solidFill>
              </a:rPr>
              <a:t>Bob needs to develop Angular web apps for the admin and the end user. </a:t>
            </a:r>
            <a:endParaRPr/>
          </a:p>
          <a:p>
            <a:pPr marL="0" lvl="0" indent="0" algn="ctr" rtl="0">
              <a:lnSpc>
                <a:spcPct val="90000"/>
              </a:lnSpc>
              <a:spcBef>
                <a:spcPts val="1000"/>
              </a:spcBef>
              <a:spcAft>
                <a:spcPts val="0"/>
              </a:spcAft>
              <a:buClr>
                <a:srgbClr val="3F3F3F"/>
              </a:buClr>
              <a:buSzPts val="2800"/>
              <a:buNone/>
            </a:pPr>
            <a:r>
              <a:rPr lang="en-US">
                <a:solidFill>
                  <a:srgbClr val="3F3F3F"/>
                </a:solidFill>
              </a:rPr>
              <a:t>He brainstorms a bit and finds a solution. </a:t>
            </a:r>
            <a:endParaRPr/>
          </a:p>
        </p:txBody>
      </p:sp>
      <p:sp>
        <p:nvSpPr>
          <p:cNvPr id="484" name="Google Shape;484;p45"/>
          <p:cNvSpPr/>
          <p:nvPr/>
        </p:nvSpPr>
        <p:spPr>
          <a:xfrm>
            <a:off x="2535382" y="2996727"/>
            <a:ext cx="5592618" cy="1590333"/>
          </a:xfrm>
          <a:prstGeom prst="wedgeRoundRectCallout">
            <a:avLst>
              <a:gd name="adj1" fmla="val 61051"/>
              <a:gd name="adj2" fmla="val -20182"/>
              <a:gd name="adj3" fmla="val 16667"/>
            </a:avLst>
          </a:prstGeom>
          <a:solidFill>
            <a:srgbClr val="F9DEC9"/>
          </a:solidFill>
          <a:ln w="12700" cap="flat" cmpd="sng">
            <a:solidFill>
              <a:srgbClr val="E9AF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Let me use Jenkins, Docker, and AWS to build CI/CD Pipelines, containerize the apps, and finally host them to AWS EC2 instance.</a:t>
            </a:r>
            <a:endParaRPr/>
          </a:p>
        </p:txBody>
      </p:sp>
      <p:pic>
        <p:nvPicPr>
          <p:cNvPr id="485" name="Google Shape;485;p45"/>
          <p:cNvPicPr preferRelativeResize="0"/>
          <p:nvPr/>
        </p:nvPicPr>
        <p:blipFill rotWithShape="1">
          <a:blip r:embed="rId3">
            <a:alphaModFix/>
          </a:blip>
          <a:srcRect/>
          <a:stretch/>
        </p:blipFill>
        <p:spPr>
          <a:xfrm>
            <a:off x="8738988" y="2585337"/>
            <a:ext cx="1446949" cy="3973326"/>
          </a:xfrm>
          <a:prstGeom prst="rect">
            <a:avLst/>
          </a:prstGeom>
          <a:noFill/>
          <a:ln>
            <a:noFill/>
          </a:ln>
        </p:spPr>
      </p:pic>
      <p:sp>
        <p:nvSpPr>
          <p:cNvPr id="486" name="Google Shape;486;p45"/>
          <p:cNvSpPr txBox="1"/>
          <p:nvPr/>
        </p:nvSpPr>
        <p:spPr>
          <a:xfrm>
            <a:off x="1479550" y="6834981"/>
            <a:ext cx="13296900" cy="1522283"/>
          </a:xfrm>
          <a:prstGeom prst="rect">
            <a:avLst/>
          </a:prstGeom>
          <a:noFill/>
          <a:ln>
            <a:noFill/>
          </a:ln>
        </p:spPr>
        <p:txBody>
          <a:bodyPr spcFirstLastPara="1" wrap="square" lIns="91425" tIns="0" rIns="91425" bIns="0" anchor="t" anchorCtr="0">
            <a:noAutofit/>
          </a:bodyPr>
          <a:lstStyle/>
          <a:p>
            <a:pPr marL="50800" algn="ctr">
              <a:lnSpc>
                <a:spcPct val="114000"/>
              </a:lnSpc>
              <a:spcBef>
                <a:spcPts val="1000"/>
              </a:spcBef>
              <a:buClr>
                <a:schemeClr val="dk1"/>
              </a:buClr>
              <a:buSzPts val="2800"/>
            </a:pPr>
            <a:r>
              <a:rPr lang="en-US" sz="2200" b="0" i="0" u="none" strike="noStrike" cap="none" dirty="0">
                <a:solidFill>
                  <a:srgbClr val="3F3F3F"/>
                </a:solidFill>
                <a:latin typeface="Open Sans"/>
                <a:ea typeface="Open Sans"/>
                <a:cs typeface="Open Sans"/>
                <a:sym typeface="Open Sans"/>
              </a:rPr>
              <a:t>In this lesson, we will create Jenkins Pipeline for CI/CD for Java back end</a:t>
            </a:r>
            <a:r>
              <a:rPr lang="en-US" sz="2200" b="0" i="0" u="none" strike="noStrike" cap="none" dirty="0">
                <a:solidFill>
                  <a:schemeClr val="tx1">
                    <a:lumMod val="75000"/>
                    <a:lumOff val="25000"/>
                  </a:schemeClr>
                </a:solidFill>
                <a:latin typeface="Open Sans" pitchFamily="2" charset="0"/>
                <a:ea typeface="Open Sans" pitchFamily="2" charset="0"/>
                <a:cs typeface="Open Sans" pitchFamily="2" charset="0"/>
                <a:sym typeface="Open Sans"/>
              </a:rPr>
              <a:t>. </a:t>
            </a:r>
            <a:r>
              <a:rPr lang="en-US" sz="2200" dirty="0">
                <a:solidFill>
                  <a:schemeClr val="tx1">
                    <a:lumMod val="75000"/>
                    <a:lumOff val="25000"/>
                  </a:schemeClr>
                </a:solidFill>
                <a:effectLst/>
                <a:latin typeface="Open Sans" pitchFamily="2" charset="0"/>
                <a:ea typeface="Open Sans" pitchFamily="2" charset="0"/>
                <a:cs typeface="Open Sans" pitchFamily="2" charset="0"/>
              </a:rPr>
              <a:t>Moving ahead, we will create a </a:t>
            </a:r>
            <a:r>
              <a:rPr lang="en-US" sz="2200" dirty="0" err="1">
                <a:solidFill>
                  <a:schemeClr val="tx1">
                    <a:lumMod val="75000"/>
                    <a:lumOff val="25000"/>
                  </a:schemeClr>
                </a:solidFill>
                <a:effectLst/>
                <a:latin typeface="Open Sans" pitchFamily="2" charset="0"/>
                <a:ea typeface="Open Sans" pitchFamily="2" charset="0"/>
                <a:cs typeface="Open Sans" pitchFamily="2" charset="0"/>
              </a:rPr>
              <a:t>Dockerfile</a:t>
            </a:r>
            <a:r>
              <a:rPr lang="en-US" sz="2200" dirty="0">
                <a:solidFill>
                  <a:schemeClr val="tx1">
                    <a:lumMod val="75000"/>
                    <a:lumOff val="25000"/>
                  </a:schemeClr>
                </a:solidFill>
                <a:effectLst/>
                <a:latin typeface="Open Sans" pitchFamily="2" charset="0"/>
                <a:ea typeface="Open Sans" pitchFamily="2" charset="0"/>
                <a:cs typeface="Open Sans" pitchFamily="2" charset="0"/>
              </a:rPr>
              <a:t> to build images, run them as containers in Docker, and help Bob complete his task effectively and quickly.</a:t>
            </a:r>
          </a:p>
          <a:p>
            <a:pPr marL="50800" marR="0" lvl="0" indent="0" algn="ctr" rtl="0">
              <a:lnSpc>
                <a:spcPct val="114000"/>
              </a:lnSpc>
              <a:spcBef>
                <a:spcPts val="1000"/>
              </a:spcBef>
              <a:spcAft>
                <a:spcPts val="0"/>
              </a:spcAft>
              <a:buClr>
                <a:schemeClr val="dk1"/>
              </a:buClr>
              <a:buSzPts val="2800"/>
              <a:buFont typeface="Arial"/>
              <a:buNone/>
            </a:pPr>
            <a:endParaRPr dirty="0"/>
          </a:p>
        </p:txBody>
      </p:sp>
    </p:spTree>
  </p:cSld>
  <p:clrMapOvr>
    <a:masterClrMapping/>
  </p:clrMapOvr>
</p:sld>
</file>

<file path=ppt/theme/theme1.xml><?xml version="1.0" encoding="utf-8"?>
<a:theme xmlns:a="http://schemas.openxmlformats.org/drawingml/2006/main" name="Tech">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2604</Words>
  <Application>Microsoft Office PowerPoint</Application>
  <PresentationFormat>Custom</PresentationFormat>
  <Paragraphs>304</Paragraphs>
  <Slides>57</Slides>
  <Notes>57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57</vt:i4>
      </vt:variant>
    </vt:vector>
  </HeadingPairs>
  <TitlesOfParts>
    <vt:vector size="64" baseType="lpstr">
      <vt:lpstr>Oswald</vt:lpstr>
      <vt:lpstr>Open Sans</vt:lpstr>
      <vt:lpstr>Arial</vt:lpstr>
      <vt:lpstr>Calibri</vt:lpstr>
      <vt:lpstr>Tech</vt:lpstr>
      <vt:lpstr>Digital Marketing</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Jenkins </vt:lpstr>
      <vt:lpstr>Setting Up Jenkins Environment</vt:lpstr>
      <vt:lpstr>Create Git Repository on GitHub for the Web-Admin Project</vt:lpstr>
      <vt:lpstr>Sync the Project on GitHub for the Web-Admin Project </vt:lpstr>
      <vt:lpstr>Configure Jenkins Pipeline Stages</vt:lpstr>
      <vt:lpstr>Create a Jenkins Pipeline Project for the Web-Admin Project</vt:lpstr>
      <vt:lpstr>Configure Jenkins Pipeline SCM for the Web-Admin Project</vt:lpstr>
      <vt:lpstr>Configure Jenkinsfile in Jenkins for the Web-Admin Project</vt:lpstr>
      <vt:lpstr>Optional: GitHub Hook Trigger for the Web-Admin Project</vt:lpstr>
      <vt:lpstr>Run the Jenkins Pipeline Project for the Web-Admin Project</vt:lpstr>
      <vt:lpstr>PowerPoint Presentation</vt:lpstr>
      <vt:lpstr>Create Git Repository on GitHub for the End-User Project</vt:lpstr>
      <vt:lpstr>Sync the Project on GitHub for the End-User Project</vt:lpstr>
      <vt:lpstr>Configure Jenkins Pipeline Stages for the End-User Project</vt:lpstr>
      <vt:lpstr>Create a Jenkins Pipeline Project for the End-User Project</vt:lpstr>
      <vt:lpstr>Configure Jenkins Pipeline SCM for the End-User Project</vt:lpstr>
      <vt:lpstr>Configure Jenkinsfile in Jenkins for the End-User Project</vt:lpstr>
      <vt:lpstr>Optional: GitHub Hook Trigger for the End-User Project</vt:lpstr>
      <vt:lpstr>Run the Jenkins Pipeline Project for the End-User Project</vt:lpstr>
      <vt:lpstr>PowerPoint Presentation</vt:lpstr>
      <vt:lpstr>Configure Docker Using Dockerfile for the Web-Admin Project </vt:lpstr>
      <vt:lpstr>Configure Jenkins Pipeline Stages for Docker</vt:lpstr>
      <vt:lpstr>Run the Jenkins Pipeline Project for the Web-Admin Project</vt:lpstr>
      <vt:lpstr>Check Docker ps -a</vt:lpstr>
      <vt:lpstr>Check the Web-Admin Project on Localhost</vt:lpstr>
      <vt:lpstr>PowerPoint Presentation</vt:lpstr>
      <vt:lpstr>PowerPoint Presentation</vt:lpstr>
      <vt:lpstr>Configure Docker Using Dockerfile for the End-User Project </vt:lpstr>
      <vt:lpstr>Configure Jenkins Pipeline Stages for Docker </vt:lpstr>
      <vt:lpstr>Run the Jenkins Pipeline Project for the End-User Project </vt:lpstr>
      <vt:lpstr>Check Docker ps -a</vt:lpstr>
      <vt:lpstr>Check the End-User Web Project on Localhost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the Next Class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cp:revision>
  <dcterms:modified xsi:type="dcterms:W3CDTF">2022-04-21T08:35:05Z</dcterms:modified>
</cp:coreProperties>
</file>